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312" r:id="rId3"/>
    <p:sldId id="388" r:id="rId4"/>
    <p:sldId id="257" r:id="rId5"/>
    <p:sldId id="326" r:id="rId6"/>
    <p:sldId id="347" r:id="rId7"/>
    <p:sldId id="307" r:id="rId8"/>
    <p:sldId id="369" r:id="rId9"/>
    <p:sldId id="371" r:id="rId10"/>
    <p:sldId id="262" r:id="rId11"/>
    <p:sldId id="261" r:id="rId12"/>
    <p:sldId id="263" r:id="rId13"/>
    <p:sldId id="355" r:id="rId14"/>
    <p:sldId id="322" r:id="rId15"/>
    <p:sldId id="325" r:id="rId16"/>
    <p:sldId id="348" r:id="rId17"/>
    <p:sldId id="258" r:id="rId18"/>
    <p:sldId id="320" r:id="rId19"/>
    <p:sldId id="264" r:id="rId20"/>
    <p:sldId id="265" r:id="rId21"/>
    <p:sldId id="303" r:id="rId22"/>
    <p:sldId id="366" r:id="rId23"/>
    <p:sldId id="368" r:id="rId24"/>
    <p:sldId id="367" r:id="rId25"/>
    <p:sldId id="377" r:id="rId26"/>
    <p:sldId id="266" r:id="rId27"/>
    <p:sldId id="317" r:id="rId28"/>
    <p:sldId id="319" r:id="rId29"/>
    <p:sldId id="346" r:id="rId30"/>
    <p:sldId id="360" r:id="rId31"/>
    <p:sldId id="361" r:id="rId32"/>
    <p:sldId id="323" r:id="rId33"/>
    <p:sldId id="387" r:id="rId34"/>
    <p:sldId id="380" r:id="rId35"/>
    <p:sldId id="269" r:id="rId36"/>
    <p:sldId id="273" r:id="rId37"/>
    <p:sldId id="275" r:id="rId38"/>
    <p:sldId id="331" r:id="rId39"/>
    <p:sldId id="332" r:id="rId40"/>
    <p:sldId id="356" r:id="rId41"/>
    <p:sldId id="357" r:id="rId42"/>
    <p:sldId id="358" r:id="rId43"/>
    <p:sldId id="277" r:id="rId44"/>
    <p:sldId id="278" r:id="rId45"/>
    <p:sldId id="335" r:id="rId46"/>
    <p:sldId id="350" r:id="rId47"/>
    <p:sldId id="343" r:id="rId48"/>
    <p:sldId id="344" r:id="rId49"/>
    <p:sldId id="340" r:id="rId50"/>
    <p:sldId id="345" r:id="rId51"/>
    <p:sldId id="342" r:id="rId52"/>
    <p:sldId id="351" r:id="rId53"/>
    <p:sldId id="281" r:id="rId54"/>
    <p:sldId id="282" r:id="rId55"/>
    <p:sldId id="287" r:id="rId56"/>
    <p:sldId id="288" r:id="rId57"/>
    <p:sldId id="313" r:id="rId58"/>
    <p:sldId id="373" r:id="rId59"/>
    <p:sldId id="289" r:id="rId60"/>
    <p:sldId id="290" r:id="rId61"/>
    <p:sldId id="291" r:id="rId62"/>
    <p:sldId id="292" r:id="rId63"/>
    <p:sldId id="293" r:id="rId64"/>
    <p:sldId id="294" r:id="rId65"/>
    <p:sldId id="295" r:id="rId66"/>
    <p:sldId id="296" r:id="rId67"/>
    <p:sldId id="316" r:id="rId68"/>
    <p:sldId id="297" r:id="rId69"/>
    <p:sldId id="311" r:id="rId70"/>
    <p:sldId id="298" r:id="rId71"/>
    <p:sldId id="299" r:id="rId72"/>
    <p:sldId id="385" r:id="rId73"/>
    <p:sldId id="300" r:id="rId74"/>
  </p:sldIdLst>
  <p:sldSz cx="10058400" cy="7772400"/>
  <p:notesSz cx="6858000" cy="9144000"/>
  <p:defaultTextStyle>
    <a:defPPr>
      <a:defRPr lang="en-US"/>
    </a:defPPr>
    <a:lvl1pPr algn="l" defTabSz="5080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08000" indent="-50800" algn="l" defTabSz="5080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017588" indent="-103188" algn="l" defTabSz="5080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527175" indent="-155575" algn="l" defTabSz="5080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036763" indent="-207963" algn="l" defTabSz="5080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1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968"/>
    <p:restoredTop sz="87596"/>
  </p:normalViewPr>
  <p:slideViewPr>
    <p:cSldViewPr snapToGrid="0" snapToObjects="1">
      <p:cViewPr varScale="1">
        <p:scale>
          <a:sx n="161" d="100"/>
          <a:sy n="161" d="100"/>
        </p:scale>
        <p:origin x="1352" y="192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7384"/>
    </p:cViewPr>
  </p:sorterViewPr>
  <p:notesViewPr>
    <p:cSldViewPr snapToGrid="0" snapToObjects="1">
      <p:cViewPr varScale="1">
        <p:scale>
          <a:sx n="117" d="100"/>
          <a:sy n="117" d="100"/>
        </p:scale>
        <p:origin x="-383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E43717-4BC1-114F-AAF8-3FD5093E74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50941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852DA-ACCB-0840-9882-E62D215BA3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72961C6-2556-C048-8626-9001A036DE1C}" type="datetime1">
              <a:rPr lang="en-US" altLang="en-US"/>
              <a:pPr/>
              <a:t>11/19/19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88BA7-965F-B84A-BDD4-42DAF84125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50941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1A29D-3B51-9747-B0CE-AEF327ABCD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989A47F-B290-7C48-9189-39EB57F8E91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DBDD20-415D-CE47-A7C6-BAD1A5C4AE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50941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DB2A0-D174-DD4D-B07F-E4FCDA2A67D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B8B79A2-C9C3-F441-8912-0609BA9205B2}" type="datetime1">
              <a:rPr lang="en-US" altLang="en-US"/>
              <a:pPr/>
              <a:t>11/19/19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77A02F-3231-7E43-AEB2-A14143E35A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E97AE88-FB4D-834F-8FF6-A914DBBE4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C5871-19E9-9744-8283-F0485610CB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50941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D9AE-07A4-284E-9B4A-50E09F7D8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AF222C0-F0B9-E844-A1B6-128BCB2837D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508000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508000" algn="l" defTabSz="508000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1017588" algn="l" defTabSz="508000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527175" algn="l" defTabSz="508000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2036763" algn="l" defTabSz="508000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696AFB05-B861-FB4F-8177-E8EC870C7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E7896972-E5B1-ED47-8F55-DFF93A0EBF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Ask about audience, including stats background, use of R markdown etc..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8E781407-A3C2-E343-86FD-2FB3600FA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99359F0-1099-DE41-81F0-B9E4BC034BF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>
            <a:extLst>
              <a:ext uri="{FF2B5EF4-FFF2-40B4-BE49-F238E27FC236}">
                <a16:creationId xmlns:a16="http://schemas.microsoft.com/office/drawing/2014/main" id="{62B00DE6-AF75-6C40-B486-3891C9399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2" name="Notes Placeholder 2">
            <a:extLst>
              <a:ext uri="{FF2B5EF4-FFF2-40B4-BE49-F238E27FC236}">
                <a16:creationId xmlns:a16="http://schemas.microsoft.com/office/drawing/2014/main" id="{012049FA-8258-684F-9EC4-0F7C1ACD06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2163" name="Slide Number Placeholder 3">
            <a:extLst>
              <a:ext uri="{FF2B5EF4-FFF2-40B4-BE49-F238E27FC236}">
                <a16:creationId xmlns:a16="http://schemas.microsoft.com/office/drawing/2014/main" id="{88490A65-5399-AE4C-A10C-2DDE2A8B66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CD7407B-F119-E649-A25E-6C28F7DAF27C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>
            <a:extLst>
              <a:ext uri="{FF2B5EF4-FFF2-40B4-BE49-F238E27FC236}">
                <a16:creationId xmlns:a16="http://schemas.microsoft.com/office/drawing/2014/main" id="{11B27413-4E93-B842-8A11-160F0049A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6" name="Notes Placeholder 2">
            <a:extLst>
              <a:ext uri="{FF2B5EF4-FFF2-40B4-BE49-F238E27FC236}">
                <a16:creationId xmlns:a16="http://schemas.microsoft.com/office/drawing/2014/main" id="{8EC72712-F24D-BA4C-945C-6BF5BB1B7B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3187" name="Slide Number Placeholder 3">
            <a:extLst>
              <a:ext uri="{FF2B5EF4-FFF2-40B4-BE49-F238E27FC236}">
                <a16:creationId xmlns:a16="http://schemas.microsoft.com/office/drawing/2014/main" id="{A27DA98A-FE05-EE44-A0A3-56A1F4D9D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D7389E1-9CD5-2946-8383-E69B3E66334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222C0-F0B9-E844-A1B6-128BCB2837D4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82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>
            <a:extLst>
              <a:ext uri="{FF2B5EF4-FFF2-40B4-BE49-F238E27FC236}">
                <a16:creationId xmlns:a16="http://schemas.microsoft.com/office/drawing/2014/main" id="{11B27413-4E93-B842-8A11-160F0049A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6" name="Notes Placeholder 2">
            <a:extLst>
              <a:ext uri="{FF2B5EF4-FFF2-40B4-BE49-F238E27FC236}">
                <a16:creationId xmlns:a16="http://schemas.microsoft.com/office/drawing/2014/main" id="{8EC72712-F24D-BA4C-945C-6BF5BB1B7B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3187" name="Slide Number Placeholder 3">
            <a:extLst>
              <a:ext uri="{FF2B5EF4-FFF2-40B4-BE49-F238E27FC236}">
                <a16:creationId xmlns:a16="http://schemas.microsoft.com/office/drawing/2014/main" id="{A27DA98A-FE05-EE44-A0A3-56A1F4D9D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D7389E1-9CD5-2946-8383-E69B3E66334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187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35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  <a:prstGeom prst="rect">
            <a:avLst/>
          </a:prstGeom>
        </p:spPr>
        <p:txBody>
          <a:bodyPr lIns="101882" tIns="50941" rIns="101882" bIns="50941" anchor="b"/>
          <a:lstStyle>
            <a:lvl1pPr algn="l">
              <a:defRPr sz="22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  <a:prstGeom prst="rect">
            <a:avLst/>
          </a:prstGeom>
        </p:spPr>
        <p:txBody>
          <a:bodyPr lIns="101882" tIns="50941" rIns="101882" bIns="50941"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  <a:prstGeom prst="rect">
            <a:avLst/>
          </a:prstGeom>
        </p:spPr>
        <p:txBody>
          <a:bodyPr lIns="101882" tIns="50941" rIns="101882" bIns="50941"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A23DE-B23A-5A4A-92E2-A7E8EC9B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69476-CB5F-E74F-9ADB-1C3E3AE06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lIns="101882" tIns="50941" rIns="101882" bIns="50941"/>
          <a:lstStyle>
            <a:lvl1pPr defTabSz="509412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416ED-60FC-1740-9619-BA639FE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2863" y="7400925"/>
            <a:ext cx="2346325" cy="361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F613260-1A02-AF43-B710-14768DD80A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29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lIns="101882" tIns="50941" rIns="101882" bIns="50941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813560"/>
            <a:ext cx="9052560" cy="5129425"/>
          </a:xfrm>
          <a:prstGeom prst="rect">
            <a:avLst/>
          </a:prstGeom>
        </p:spPr>
        <p:txBody>
          <a:bodyPr vert="eaVert" lIns="101882" tIns="50941" rIns="101882" bIns="50941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4BF71-1D41-4445-A4CA-54709537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F852-7ECE-894C-B3BA-C241C9826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lIns="101882" tIns="50941" rIns="101882" bIns="50941"/>
          <a:lstStyle>
            <a:lvl1pPr defTabSz="509412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12626-10C9-0C4C-A17C-6F3109F0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2863" y="7400925"/>
            <a:ext cx="2346325" cy="361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3BF12B7-D53E-FB40-BB66-A65F682EDF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6612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  <a:prstGeom prst="rect">
            <a:avLst/>
          </a:prstGeom>
        </p:spPr>
        <p:txBody>
          <a:bodyPr vert="eaVert" lIns="101882" tIns="50941" rIns="101882" bIns="50941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  <a:prstGeom prst="rect">
            <a:avLst/>
          </a:prstGeom>
        </p:spPr>
        <p:txBody>
          <a:bodyPr vert="eaVert" lIns="101882" tIns="50941" rIns="101882" bIns="50941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8DDDF-190F-5347-990F-3E389A95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236CA-E8E4-6F44-B6D8-5A75E9E5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lIns="101882" tIns="50941" rIns="101882" bIns="50941"/>
          <a:lstStyle>
            <a:lvl1pPr defTabSz="509412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54685-BC60-FA41-A610-B3D10CAC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2863" y="7400925"/>
            <a:ext cx="2346325" cy="361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98F9DF7-5FD5-ED41-AE1E-EF5F4D36CA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22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  <a:prstGeom prst="rect">
            <a:avLst/>
          </a:prstGeom>
        </p:spPr>
        <p:txBody>
          <a:bodyPr lIns="101882" tIns="50941" rIns="101882" bIns="50941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  <a:prstGeom prst="rect">
            <a:avLst/>
          </a:prstGeom>
        </p:spPr>
        <p:txBody>
          <a:bodyPr lIns="101882" tIns="50941" rIns="101882" bIns="5094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A68A9-A86A-5543-879B-2AAC855A12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E22D-3B0A-FE4B-880F-551C6531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lIns="101882" tIns="50941" rIns="101882" bIns="50941"/>
          <a:lstStyle>
            <a:lvl1pPr defTabSz="509412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00704-700B-2642-A63C-6BCB223D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2863" y="7400925"/>
            <a:ext cx="2346325" cy="361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2DF2D18-1B0C-F948-9F67-DD9D03780D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666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lIns="101882" tIns="50941" rIns="101882" bIns="50941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13560"/>
            <a:ext cx="9052560" cy="5129425"/>
          </a:xfrm>
          <a:prstGeom prst="rect">
            <a:avLst/>
          </a:prstGeom>
        </p:spPr>
        <p:txBody>
          <a:bodyPr lIns="101882" tIns="50941" rIns="101882" bIns="50941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EB0BE-C4A0-F040-933E-1AA5E270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7C055-9F7F-9C47-8319-87AE2ED97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lIns="101882" tIns="50941" rIns="101882" bIns="50941"/>
          <a:lstStyle>
            <a:lvl1pPr defTabSz="509412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B87AE-CE37-DC43-B3A2-1E03674D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2863" y="7400925"/>
            <a:ext cx="2346325" cy="361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BF7E8AB-A7AE-874E-A485-F813493DC5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72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  <a:prstGeom prst="rect">
            <a:avLst/>
          </a:prstGeom>
        </p:spPr>
        <p:txBody>
          <a:bodyPr lIns="101882" tIns="50941" rIns="101882" bIns="50941" anchor="t"/>
          <a:lstStyle>
            <a:lvl1pPr algn="l">
              <a:defRPr sz="45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  <a:prstGeom prst="rect">
            <a:avLst/>
          </a:prstGeom>
        </p:spPr>
        <p:txBody>
          <a:bodyPr lIns="101882" tIns="50941" rIns="101882" bIns="50941"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42507-8CD0-1D44-84F6-8FB388A75E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019FA-6D02-D14F-901F-B17E322B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lIns="101882" tIns="50941" rIns="101882" bIns="50941"/>
          <a:lstStyle>
            <a:lvl1pPr defTabSz="509412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6F12C-748E-8D43-919D-2DFFFABB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2863" y="7400925"/>
            <a:ext cx="2346325" cy="361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C51BE4-8346-834E-BEAB-07DE0F43B8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8864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lIns="101882" tIns="50941" rIns="101882" bIns="50941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4442460" cy="5129425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442460" cy="5129425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28BFD-B2A1-734F-831B-2D59BB9C5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B8887-F5A5-7A4B-B5FC-A446A35E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lIns="101882" tIns="50941" rIns="101882" bIns="50941"/>
          <a:lstStyle>
            <a:lvl1pPr defTabSz="509412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AD178-EAFC-3E4E-81EF-1D77CAD9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2863" y="7400925"/>
            <a:ext cx="2346325" cy="361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6FB716C-8DD4-0542-B536-3AA0325683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148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  <a:prstGeom prst="rect">
            <a:avLst/>
          </a:prstGeom>
        </p:spPr>
        <p:txBody>
          <a:bodyPr lIns="101882" tIns="50941" rIns="101882" bIns="50941"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  <a:prstGeom prst="rect">
            <a:avLst/>
          </a:prstGeom>
        </p:spPr>
        <p:txBody>
          <a:bodyPr lIns="101882" tIns="50941" rIns="101882" bIns="50941"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8000B-E552-344B-A0C1-65B1D1A224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C6407-58A8-084B-9985-139A4F4F4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lIns="101882" tIns="50941" rIns="101882" bIns="50941"/>
          <a:lstStyle>
            <a:lvl1pPr defTabSz="509412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36E050-490E-4A45-8F89-83E81F36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2863" y="7400925"/>
            <a:ext cx="2346325" cy="361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DFCD09-60A5-AF40-972A-AC17529BEC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080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lIns="101882" tIns="50941" rIns="101882" bIns="50941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12E68-D36D-0B43-AE58-D81BE840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19B97-5C05-D340-B96D-84644A87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lIns="101882" tIns="50941" rIns="101882" bIns="50941"/>
          <a:lstStyle>
            <a:lvl1pPr defTabSz="509412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96092-7FEA-D745-8BC6-797F5640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2863" y="7400925"/>
            <a:ext cx="2346325" cy="361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CF9FD8D-8A44-1C45-8F3D-4E0F9718A9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14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C459E85-8D01-3E4B-BEB9-7DE3D2D50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662863" y="7400925"/>
            <a:ext cx="2346325" cy="361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D9D9D9"/>
                </a:solidFill>
                <a:latin typeface="Andale Mono" panose="020B0509000000000004" pitchFamily="49" charset="0"/>
              </a:defRPr>
            </a:lvl1pPr>
          </a:lstStyle>
          <a:p>
            <a:fld id="{4ACCF738-701B-E24B-A516-8726649781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6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  <a:prstGeom prst="rect">
            <a:avLst/>
          </a:prstGeom>
        </p:spPr>
        <p:txBody>
          <a:bodyPr lIns="101882" tIns="50941" rIns="101882" bIns="50941" anchor="b"/>
          <a:lstStyle>
            <a:lvl1pPr algn="l">
              <a:defRPr sz="22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  <a:prstGeom prst="rect">
            <a:avLst/>
          </a:prstGeom>
        </p:spPr>
        <p:txBody>
          <a:bodyPr lIns="101882" tIns="50941" rIns="101882" bIns="50941"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5CF56-37A6-B141-80C0-4F9C91BB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21F33-2877-D74D-9EC7-DDE3DA41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lIns="101882" tIns="50941" rIns="101882" bIns="50941"/>
          <a:lstStyle>
            <a:lvl1pPr defTabSz="509412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B1C40-9FC6-A64A-B94F-525EC100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2863" y="7400925"/>
            <a:ext cx="2346325" cy="361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D05A7A1-E26F-A644-AF2F-6353231459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149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F154B2-43B1-A44D-B7E7-19376287A610}"/>
              </a:ext>
            </a:extLst>
          </p:cNvPr>
          <p:cNvSpPr/>
          <p:nvPr userDrawn="1"/>
        </p:nvSpPr>
        <p:spPr bwMode="auto">
          <a:xfrm>
            <a:off x="0" y="7239000"/>
            <a:ext cx="10058400" cy="541338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B79AF1-0126-884D-9434-9437CEFAED49}"/>
              </a:ext>
            </a:extLst>
          </p:cNvPr>
          <p:cNvSpPr/>
          <p:nvPr userDrawn="1"/>
        </p:nvSpPr>
        <p:spPr bwMode="auto">
          <a:xfrm>
            <a:off x="0" y="0"/>
            <a:ext cx="10058400" cy="6381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1028" name="Picture 2" descr="UBC-logo-2018-fullsig-white-rgb72.png">
            <a:extLst>
              <a:ext uri="{FF2B5EF4-FFF2-40B4-BE49-F238E27FC236}">
                <a16:creationId xmlns:a16="http://schemas.microsoft.com/office/drawing/2014/main" id="{8302B137-4B97-2947-8298-C956B5C3FC0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9525"/>
            <a:ext cx="32242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15">
            <a:extLst>
              <a:ext uri="{FF2B5EF4-FFF2-40B4-BE49-F238E27FC236}">
                <a16:creationId xmlns:a16="http://schemas.microsoft.com/office/drawing/2014/main" id="{14454F3D-7B82-B643-933A-D2670F7E64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92800" y="133350"/>
            <a:ext cx="41163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200" b="1">
                <a:solidFill>
                  <a:schemeClr val="bg1"/>
                </a:solidFill>
                <a:latin typeface="Andale Mono" panose="020B0509000000000004" pitchFamily="49" charset="0"/>
              </a:rPr>
              <a:t>Reproducible research through open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</p:sldLayoutIdLst>
  <p:hf hdr="0" ftr="0" dt="0"/>
  <p:txStyles>
    <p:titleStyle>
      <a:lvl1pPr algn="ctr" defTabSz="508000" rtl="0" eaLnBrk="0" fontAlgn="base" hangingPunct="0">
        <a:spcBef>
          <a:spcPct val="0"/>
        </a:spcBef>
        <a:spcAft>
          <a:spcPct val="0"/>
        </a:spcAft>
        <a:defRPr sz="49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508000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508000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508000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508000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508000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508000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508000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508000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81000" indent="-381000" algn="l" defTabSz="50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27088" indent="-317500" algn="l" defTabSz="50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273175" indent="-254000" algn="l" defTabSz="50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782763" indent="-254000" algn="l" defTabSz="50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292350" indent="-254000" algn="l" defTabSz="50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vgjpq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one/article?id=10.1371/journal.pone.0010068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cbc.ca/news/health/clinical-trial-results-not-published-1.3865785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os.io/rr/?_ga=2.71741843.1694404575.1568737833-1663022130.1562277221" TargetMode="Externa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ezcuj/wiki/home/" TargetMode="External"/><Relationship Id="rId2" Type="http://schemas.openxmlformats.org/officeDocument/2006/relationships/hyperlink" Target="https://elifesciences.org/collections/9b1e83d1/reproducibility-project-cancer-biology" TargetMode="Externa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istant.portagenetwork.ca/" TargetMode="External"/><Relationship Id="rId2" Type="http://schemas.openxmlformats.org/officeDocument/2006/relationships/hyperlink" Target="https://eliademy.com/catalog/oer/module-5-open-research-software-and-open-source.html" TargetMode="Externa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osf.io/" TargetMode="Externa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ok.ubc.ca/jpither/modules/biol202_home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osf.io" TargetMode="Externa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hape 326">
            <a:extLst>
              <a:ext uri="{FF2B5EF4-FFF2-40B4-BE49-F238E27FC236}">
                <a16:creationId xmlns:a16="http://schemas.microsoft.com/office/drawing/2014/main" id="{DB88A903-13ED-7C4B-A386-A03642E24040}"/>
              </a:ext>
            </a:extLst>
          </p:cNvPr>
          <p:cNvSpPr txBox="1">
            <a:spLocks/>
          </p:cNvSpPr>
          <p:nvPr/>
        </p:nvSpPr>
        <p:spPr bwMode="auto">
          <a:xfrm>
            <a:off x="482600" y="1204913"/>
            <a:ext cx="90932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900">
                <a:solidFill>
                  <a:srgbClr val="021F40"/>
                </a:solidFill>
                <a:latin typeface="Calibri" panose="020F0502020204030204" pitchFamily="34" charset="0"/>
              </a:rPr>
              <a:t>Reproducible</a:t>
            </a:r>
            <a:r>
              <a:rPr lang="en-CA" altLang="en-US" sz="4900">
                <a:solidFill>
                  <a:srgbClr val="021F4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900">
                <a:solidFill>
                  <a:srgbClr val="021F40"/>
                </a:solidFill>
                <a:latin typeface="Calibri" panose="020F0502020204030204" pitchFamily="34" charset="0"/>
              </a:rPr>
              <a:t>Research</a:t>
            </a:r>
            <a:endParaRPr lang="en-CA" altLang="en-US" sz="4900">
              <a:solidFill>
                <a:srgbClr val="021F4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en-US" sz="4900">
                <a:solidFill>
                  <a:srgbClr val="021F40"/>
                </a:solidFill>
                <a:latin typeface="Calibri" panose="020F0502020204030204" pitchFamily="34" charset="0"/>
              </a:rPr>
              <a:t>through</a:t>
            </a:r>
            <a:br>
              <a:rPr lang="en-US" altLang="en-US" sz="4900">
                <a:solidFill>
                  <a:srgbClr val="021F40"/>
                </a:solidFill>
                <a:latin typeface="Calibri" panose="020F0502020204030204" pitchFamily="34" charset="0"/>
              </a:rPr>
            </a:br>
            <a:r>
              <a:rPr lang="en-US" altLang="en-US" sz="4900">
                <a:solidFill>
                  <a:srgbClr val="021F40"/>
                </a:solidFill>
                <a:latin typeface="Calibri" panose="020F0502020204030204" pitchFamily="34" charset="0"/>
              </a:rPr>
              <a:t>Open Science</a:t>
            </a:r>
          </a:p>
          <a:p>
            <a:pPr algn="ctr"/>
            <a:endParaRPr lang="en-US" altLang="en-US" sz="18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F700C-972D-684F-BB08-82EDD42D5BD0}"/>
              </a:ext>
            </a:extLst>
          </p:cNvPr>
          <p:cNvSpPr txBox="1"/>
          <p:nvPr/>
        </p:nvSpPr>
        <p:spPr>
          <a:xfrm>
            <a:off x="746809" y="5394325"/>
            <a:ext cx="856478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21F40"/>
                </a:solidFill>
                <a:latin typeface="+mj-lt"/>
                <a:ea typeface="ＭＳ Ｐゴシック" charset="0"/>
                <a:cs typeface="ＭＳ Ｐゴシック" charset="0"/>
              </a:rPr>
              <a:t>Jason </a:t>
            </a:r>
            <a:r>
              <a:rPr lang="en-US" dirty="0" err="1">
                <a:solidFill>
                  <a:srgbClr val="021F40"/>
                </a:solidFill>
                <a:latin typeface="+mj-lt"/>
                <a:ea typeface="ＭＳ Ｐゴシック" charset="0"/>
                <a:cs typeface="ＭＳ Ｐゴシック" charset="0"/>
              </a:rPr>
              <a:t>Pither</a:t>
            </a:r>
            <a:r>
              <a:rPr lang="en-US" dirty="0">
                <a:solidFill>
                  <a:srgbClr val="021F40"/>
                </a:solidFill>
                <a:latin typeface="+mj-lt"/>
                <a:ea typeface="ＭＳ Ｐゴシック" charset="0"/>
                <a:cs typeface="ＭＳ Ｐゴシック" charset="0"/>
              </a:rPr>
              <a:t> (UBC Okanagan, Biology) &amp; Mathew Vis-Dunbar (UBC SMP Librarian)</a:t>
            </a:r>
          </a:p>
          <a:p>
            <a:pPr algn="ctr">
              <a:defRPr/>
            </a:pPr>
            <a:endParaRPr lang="en-US" dirty="0">
              <a:solidFill>
                <a:srgbClr val="021F4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21F40"/>
                </a:solidFill>
                <a:latin typeface="+mj-lt"/>
                <a:ea typeface="ＭＳ Ｐゴシック" charset="0"/>
                <a:cs typeface="ＭＳ Ｐゴシック" charset="0"/>
              </a:rPr>
              <a:t>With additional materials from the Open Science Ambassadors Program</a:t>
            </a:r>
          </a:p>
          <a:p>
            <a:pPr algn="ctr">
              <a:defRPr/>
            </a:pPr>
            <a:r>
              <a:rPr lang="en-US" dirty="0">
                <a:solidFill>
                  <a:srgbClr val="021F40"/>
                </a:solidFill>
                <a:latin typeface="+mj-lt"/>
                <a:ea typeface="ＭＳ Ｐゴシック" charset="0"/>
                <a:cs typeface="ＭＳ Ｐゴシック" charset="0"/>
              </a:rPr>
              <a:t>at the Center for Open Science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831549-ED3D-8C49-AB88-09F0F71246F7}"/>
              </a:ext>
            </a:extLst>
          </p:cNvPr>
          <p:cNvSpPr/>
          <p:nvPr/>
        </p:nvSpPr>
        <p:spPr>
          <a:xfrm>
            <a:off x="2514600" y="3451225"/>
            <a:ext cx="5029200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" sz="2400" dirty="0">
                <a:solidFill>
                  <a:srgbClr val="021F40"/>
                </a:solidFill>
                <a:latin typeface="+mj-lt"/>
                <a:ea typeface="ＭＳ Ｐゴシック" charset="0"/>
                <a:cs typeface="ＭＳ Ｐゴシック" charset="0"/>
              </a:rPr>
              <a:t>November 20, 2019</a:t>
            </a:r>
            <a:br>
              <a:rPr lang="en" sz="2400" dirty="0">
                <a:solidFill>
                  <a:srgbClr val="021F40"/>
                </a:solidFill>
                <a:latin typeface="+mj-lt"/>
                <a:ea typeface="ＭＳ Ｐゴシック" charset="0"/>
                <a:cs typeface="ＭＳ Ｐゴシック" charset="0"/>
              </a:rPr>
            </a:br>
            <a:br>
              <a:rPr lang="en" sz="2400" dirty="0">
                <a:solidFill>
                  <a:srgbClr val="021F40"/>
                </a:solidFill>
                <a:latin typeface="+mj-lt"/>
                <a:ea typeface="ＭＳ Ｐゴシック" charset="0"/>
                <a:cs typeface="ＭＳ Ｐゴシック" charset="0"/>
              </a:rPr>
            </a:br>
            <a:r>
              <a:rPr lang="en" sz="2400" dirty="0">
                <a:solidFill>
                  <a:srgbClr val="021F40"/>
                </a:solidFill>
                <a:latin typeface="+mj-lt"/>
                <a:ea typeface="ＭＳ Ｐゴシック" charset="0"/>
                <a:cs typeface="ＭＳ Ｐゴシック" charset="0"/>
              </a:rPr>
              <a:t>Supporting materials at </a:t>
            </a:r>
            <a:r>
              <a:rPr lang="en" sz="2400" dirty="0">
                <a:solidFill>
                  <a:srgbClr val="021F40"/>
                </a:solidFill>
                <a:latin typeface="+mj-lt"/>
                <a:ea typeface="ＭＳ Ｐゴシック" charset="0"/>
                <a:cs typeface="ＭＳ Ｐゴシック" charset="0"/>
                <a:hlinkClick r:id="rId3"/>
              </a:rPr>
              <a:t>https://osf.io/vgjpq/</a:t>
            </a:r>
            <a:endParaRPr lang="en" sz="2400" dirty="0">
              <a:solidFill>
                <a:srgbClr val="021F40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08F2C-22E7-C249-86D3-09C34E8736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06B5085-7A01-774E-A893-ED644BD50772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1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15365" name="Shape 126">
            <a:extLst>
              <a:ext uri="{FF2B5EF4-FFF2-40B4-BE49-F238E27FC236}">
                <a16:creationId xmlns:a16="http://schemas.microsoft.com/office/drawing/2014/main" id="{07561216-1FC5-F049-A9B9-D829F96D5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6777038"/>
            <a:ext cx="111918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66130-8FCB-464F-B02B-99BF8EA2C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837" y="3962400"/>
            <a:ext cx="1431925" cy="14319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F53D7-66CC-B743-B2F6-252DBB11A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2D17693-111A-0240-92E5-4E7EA3535D2E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10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grpSp>
        <p:nvGrpSpPr>
          <p:cNvPr id="22530" name="Group 2">
            <a:extLst>
              <a:ext uri="{FF2B5EF4-FFF2-40B4-BE49-F238E27FC236}">
                <a16:creationId xmlns:a16="http://schemas.microsoft.com/office/drawing/2014/main" id="{B3C28454-6500-8A40-8279-CFEDE0F96F4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70013" y="1971675"/>
            <a:ext cx="7745412" cy="4532313"/>
            <a:chOff x="1887821" y="2206375"/>
            <a:chExt cx="6387650" cy="3737225"/>
          </a:xfrm>
        </p:grpSpPr>
        <p:pic>
          <p:nvPicPr>
            <p:cNvPr id="22537" name="Shape 379">
              <a:extLst>
                <a:ext uri="{FF2B5EF4-FFF2-40B4-BE49-F238E27FC236}">
                  <a16:creationId xmlns:a16="http://schemas.microsoft.com/office/drawing/2014/main" id="{D1C9CC17-5C79-9545-9339-B75902B10F4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821" y="2206375"/>
              <a:ext cx="6387650" cy="373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38" name="Shape 383">
              <a:extLst>
                <a:ext uri="{FF2B5EF4-FFF2-40B4-BE49-F238E27FC236}">
                  <a16:creationId xmlns:a16="http://schemas.microsoft.com/office/drawing/2014/main" id="{2AE2DF71-B298-3841-B0DC-8A6C8C5D0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3246" y="2667000"/>
              <a:ext cx="6362225" cy="3276600"/>
              <a:chOff x="1257775" y="1295400"/>
              <a:chExt cx="6362225" cy="3276600"/>
            </a:xfrm>
          </p:grpSpPr>
          <p:sp>
            <p:nvSpPr>
              <p:cNvPr id="22539" name="Shape 384">
                <a:extLst>
                  <a:ext uri="{FF2B5EF4-FFF2-40B4-BE49-F238E27FC236}">
                    <a16:creationId xmlns:a16="http://schemas.microsoft.com/office/drawing/2014/main" id="{733714EB-DABF-5145-A7DB-D31E53419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775" y="1296375"/>
                <a:ext cx="14091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40" name="Shape 385">
                <a:extLst>
                  <a:ext uri="{FF2B5EF4-FFF2-40B4-BE49-F238E27FC236}">
                    <a16:creationId xmlns:a16="http://schemas.microsoft.com/office/drawing/2014/main" id="{B899841F-E5CD-6A47-9E88-ADA094CAF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900" y="2744100"/>
                <a:ext cx="14091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41" name="Shape 386">
                <a:extLst>
                  <a:ext uri="{FF2B5EF4-FFF2-40B4-BE49-F238E27FC236}">
                    <a16:creationId xmlns:a16="http://schemas.microsoft.com/office/drawing/2014/main" id="{7D95BCBD-DA6F-834A-9D0A-E075C795E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700" y="4343400"/>
                <a:ext cx="14091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42" name="Shape 387">
                <a:extLst>
                  <a:ext uri="{FF2B5EF4-FFF2-40B4-BE49-F238E27FC236}">
                    <a16:creationId xmlns:a16="http://schemas.microsoft.com/office/drawing/2014/main" id="{044B6EE5-7216-4A49-8962-E7D84930D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4344300"/>
                <a:ext cx="16002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43" name="Shape 388">
                <a:extLst>
                  <a:ext uri="{FF2B5EF4-FFF2-40B4-BE49-F238E27FC236}">
                    <a16:creationId xmlns:a16="http://schemas.microsoft.com/office/drawing/2014/main" id="{F11A9FFF-9854-6A4B-9DC4-67AE655C3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600" y="2744100"/>
                <a:ext cx="16764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44" name="Shape 389">
                <a:extLst>
                  <a:ext uri="{FF2B5EF4-FFF2-40B4-BE49-F238E27FC236}">
                    <a16:creationId xmlns:a16="http://schemas.microsoft.com/office/drawing/2014/main" id="{84F7471F-F304-5A41-9D3A-42C8D0B69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1295400"/>
                <a:ext cx="19050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45" name="Shape 390">
                <a:extLst>
                  <a:ext uri="{FF2B5EF4-FFF2-40B4-BE49-F238E27FC236}">
                    <a16:creationId xmlns:a16="http://schemas.microsoft.com/office/drawing/2014/main" id="{B1A4CD33-9855-B445-93CB-3E25BAFD3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5600" y="2057400"/>
                <a:ext cx="1295400" cy="609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46" name="Shape 391">
                <a:extLst>
                  <a:ext uri="{FF2B5EF4-FFF2-40B4-BE49-F238E27FC236}">
                    <a16:creationId xmlns:a16="http://schemas.microsoft.com/office/drawing/2014/main" id="{001E07BD-4BB6-0240-934F-12734DCDD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0" y="1676400"/>
                <a:ext cx="1219200" cy="609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47" name="Shape 392">
                <a:extLst>
                  <a:ext uri="{FF2B5EF4-FFF2-40B4-BE49-F238E27FC236}">
                    <a16:creationId xmlns:a16="http://schemas.microsoft.com/office/drawing/2014/main" id="{BDC016AB-CA35-8F4C-AB52-4E9C88636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600" y="1371600"/>
                <a:ext cx="1219200" cy="609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22" name="Shape 393">
            <a:extLst>
              <a:ext uri="{FF2B5EF4-FFF2-40B4-BE49-F238E27FC236}">
                <a16:creationId xmlns:a16="http://schemas.microsoft.com/office/drawing/2014/main" id="{42ADB6C1-D36E-CE45-B1A0-8CD7F02B0D40}"/>
              </a:ext>
            </a:extLst>
          </p:cNvPr>
          <p:cNvSpPr txBox="1"/>
          <p:nvPr/>
        </p:nvSpPr>
        <p:spPr>
          <a:xfrm>
            <a:off x="3479800" y="3544888"/>
            <a:ext cx="3048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marL="45720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/>
            </a:pPr>
            <a:r>
              <a:rPr lang="en" dirty="0">
                <a:solidFill>
                  <a:srgbClr val="021F40"/>
                </a:solidFill>
                <a:latin typeface="+mn-lt"/>
                <a:ea typeface="Nunito"/>
                <a:cs typeface="Nunito"/>
                <a:sym typeface="Nunito"/>
              </a:rPr>
              <a:t>Innovative ideas</a:t>
            </a:r>
            <a:endParaRPr dirty="0">
              <a:solidFill>
                <a:srgbClr val="021F40"/>
              </a:solidFill>
              <a:latin typeface="+mn-lt"/>
              <a:ea typeface="Nunito"/>
              <a:cs typeface="Nunito"/>
              <a:sym typeface="Nunito"/>
            </a:endParaRP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/>
            </a:pPr>
            <a:r>
              <a:rPr lang="en-US" dirty="0">
                <a:solidFill>
                  <a:srgbClr val="021F40"/>
                </a:solidFill>
                <a:latin typeface="+mn-lt"/>
                <a:ea typeface="Nunito"/>
                <a:cs typeface="Nunito"/>
                <a:sym typeface="Nunito"/>
              </a:rPr>
              <a:t>Rigorous, reproducible science</a:t>
            </a:r>
            <a:endParaRPr dirty="0">
              <a:solidFill>
                <a:srgbClr val="021F40"/>
              </a:solidFill>
              <a:latin typeface="+mn-lt"/>
              <a:ea typeface="Nunito"/>
              <a:cs typeface="Nunito"/>
              <a:sym typeface="Nunito"/>
            </a:endParaRP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/>
            </a:pPr>
            <a:r>
              <a:rPr lang="en" dirty="0">
                <a:solidFill>
                  <a:srgbClr val="021F40"/>
                </a:solidFill>
                <a:latin typeface="+mn-lt"/>
                <a:ea typeface="Nunito"/>
                <a:cs typeface="Nunito"/>
                <a:sym typeface="Nunito"/>
              </a:rPr>
              <a:t>Accumulation of knowledge</a:t>
            </a:r>
            <a:endParaRPr dirty="0">
              <a:solidFill>
                <a:srgbClr val="021F40"/>
              </a:solidFill>
              <a:latin typeface="+mn-lt"/>
              <a:ea typeface="Nunito"/>
              <a:cs typeface="Nunito"/>
              <a:sym typeface="Nunito"/>
            </a:endParaRPr>
          </a:p>
        </p:txBody>
      </p:sp>
      <p:sp>
        <p:nvSpPr>
          <p:cNvPr id="22532" name="Shape 394">
            <a:extLst>
              <a:ext uri="{FF2B5EF4-FFF2-40B4-BE49-F238E27FC236}">
                <a16:creationId xmlns:a16="http://schemas.microsoft.com/office/drawing/2014/main" id="{8480FD95-7AFD-E046-8A77-65C155473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6038" y="2689225"/>
            <a:ext cx="213360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21F40"/>
                </a:solidFill>
                <a:latin typeface="Nunito" charset="0"/>
                <a:sym typeface="Nunito" charset="0"/>
              </a:rPr>
              <a:t>We all strive for:</a:t>
            </a:r>
          </a:p>
        </p:txBody>
      </p:sp>
      <p:sp>
        <p:nvSpPr>
          <p:cNvPr id="22533" name="Shape 362">
            <a:extLst>
              <a:ext uri="{FF2B5EF4-FFF2-40B4-BE49-F238E27FC236}">
                <a16:creationId xmlns:a16="http://schemas.microsoft.com/office/drawing/2014/main" id="{6FEE07A3-DFA4-3441-AC3B-4FC65B56A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063" y="7292975"/>
            <a:ext cx="7775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999999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Reference: http://www.nature.com/articles/s41562-016-0021#f1</a:t>
            </a:r>
          </a:p>
        </p:txBody>
      </p:sp>
      <p:sp>
        <p:nvSpPr>
          <p:cNvPr id="22534" name="Shape 359">
            <a:extLst>
              <a:ext uri="{FF2B5EF4-FFF2-40B4-BE49-F238E27FC236}">
                <a16:creationId xmlns:a16="http://schemas.microsoft.com/office/drawing/2014/main" id="{EFB92B24-9587-E741-ABC7-42A3B785F92F}"/>
              </a:ext>
            </a:extLst>
          </p:cNvPr>
          <p:cNvSpPr txBox="1">
            <a:spLocks/>
          </p:cNvSpPr>
          <p:nvPr/>
        </p:nvSpPr>
        <p:spPr bwMode="auto">
          <a:xfrm>
            <a:off x="131763" y="736600"/>
            <a:ext cx="97948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021F40"/>
                </a:solidFill>
                <a:latin typeface="Calibri" panose="020F0502020204030204" pitchFamily="34" charset="0"/>
                <a:sym typeface="Nunito" charset="0"/>
              </a:rPr>
              <a:t>Hypo</a:t>
            </a:r>
            <a:r>
              <a:rPr lang="en-CA" altLang="en-US" sz="3200">
                <a:solidFill>
                  <a:srgbClr val="021F40"/>
                </a:solidFill>
                <a:latin typeface="Calibri" panose="020F0502020204030204" pitchFamily="34" charset="0"/>
                <a:sym typeface="Nunito" charset="0"/>
              </a:rPr>
              <a:t>thetico</a:t>
            </a:r>
            <a:r>
              <a:rPr lang="en-US" altLang="en-US" sz="3200">
                <a:solidFill>
                  <a:srgbClr val="021F40"/>
                </a:solidFill>
                <a:latin typeface="Calibri" panose="020F0502020204030204" pitchFamily="34" charset="0"/>
                <a:sym typeface="Nunito" charset="0"/>
              </a:rPr>
              <a:t>-Deductive Model of the Scientific Method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1DE5C7-6C29-7D44-8C6B-44F608A4F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536" name="Rectangle 14">
            <a:extLst>
              <a:ext uri="{FF2B5EF4-FFF2-40B4-BE49-F238E27FC236}">
                <a16:creationId xmlns:a16="http://schemas.microsoft.com/office/drawing/2014/main" id="{6A268294-B555-5E42-9707-B18A6F189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1506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Background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5B75B-5CBC-3D40-B839-5714EA4500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8835845-07A0-FF4D-894B-54F82B337F91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11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23554" name="Rectangle 14">
            <a:extLst>
              <a:ext uri="{FF2B5EF4-FFF2-40B4-BE49-F238E27FC236}">
                <a16:creationId xmlns:a16="http://schemas.microsoft.com/office/drawing/2014/main" id="{89464779-DAA2-9740-8E2C-B62CF9F49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1506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Problem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6EC1D9-5CDA-B242-9E2D-5EC816F43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" name="Shape 409">
            <a:extLst>
              <a:ext uri="{FF2B5EF4-FFF2-40B4-BE49-F238E27FC236}">
                <a16:creationId xmlns:a16="http://schemas.microsoft.com/office/drawing/2014/main" id="{75779F3A-0652-2D4E-B755-6B212A9829BB}"/>
              </a:ext>
            </a:extLst>
          </p:cNvPr>
          <p:cNvSpPr txBox="1"/>
          <p:nvPr/>
        </p:nvSpPr>
        <p:spPr>
          <a:xfrm>
            <a:off x="582613" y="2627313"/>
            <a:ext cx="8893175" cy="118903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" sz="3200" dirty="0">
                <a:solidFill>
                  <a:srgbClr val="021F40"/>
                </a:solidFill>
                <a:latin typeface="+mn-lt"/>
                <a:ea typeface="Nunito"/>
                <a:cs typeface="Nunito"/>
                <a:sym typeface="Nunito"/>
              </a:rPr>
              <a:t>Questionable methods infiltrate the research workflow at various stages (typically </a:t>
            </a:r>
            <a:r>
              <a:rPr lang="en" sz="3200" u="sng" dirty="0">
                <a:solidFill>
                  <a:srgbClr val="021F40"/>
                </a:solidFill>
                <a:latin typeface="+mn-lt"/>
                <a:ea typeface="Nunito"/>
                <a:cs typeface="Nunito"/>
                <a:sym typeface="Nunito"/>
              </a:rPr>
              <a:t>unwittingly</a:t>
            </a:r>
            <a:r>
              <a:rPr lang="en" sz="3200" dirty="0">
                <a:solidFill>
                  <a:srgbClr val="021F40"/>
                </a:solidFill>
                <a:latin typeface="+mn-lt"/>
                <a:ea typeface="Nunito"/>
                <a:cs typeface="Nunito"/>
                <a:sym typeface="Nunito"/>
              </a:rPr>
              <a:t>!), ultimately yielding </a:t>
            </a:r>
            <a:r>
              <a:rPr lang="en" sz="3200" b="1" u="sng" dirty="0">
                <a:solidFill>
                  <a:srgbClr val="021F40"/>
                </a:solidFill>
                <a:latin typeface="+mn-lt"/>
                <a:ea typeface="Nunito"/>
                <a:cs typeface="Nunito"/>
                <a:sym typeface="Nunito"/>
              </a:rPr>
              <a:t>irreproducible</a:t>
            </a:r>
            <a:r>
              <a:rPr lang="en" sz="3200" dirty="0">
                <a:solidFill>
                  <a:srgbClr val="021F40"/>
                </a:solidFill>
                <a:latin typeface="+mn-lt"/>
                <a:ea typeface="Nunito"/>
                <a:cs typeface="Nunito"/>
                <a:sym typeface="Nunito"/>
              </a:rPr>
              <a:t> research. </a:t>
            </a:r>
            <a:endParaRPr sz="3200" dirty="0">
              <a:solidFill>
                <a:srgbClr val="021F40"/>
              </a:solidFill>
              <a:latin typeface="+mn-lt"/>
              <a:ea typeface="Nunito"/>
              <a:cs typeface="Nunito"/>
              <a:sym typeface="Nunito"/>
            </a:endParaRPr>
          </a:p>
        </p:txBody>
      </p:sp>
      <p:sp>
        <p:nvSpPr>
          <p:cNvPr id="23557" name="Shape 339">
            <a:extLst>
              <a:ext uri="{FF2B5EF4-FFF2-40B4-BE49-F238E27FC236}">
                <a16:creationId xmlns:a16="http://schemas.microsoft.com/office/drawing/2014/main" id="{5821E4B5-3F5A-B946-AC23-2D4958FDBB49}"/>
              </a:ext>
            </a:extLst>
          </p:cNvPr>
          <p:cNvSpPr txBox="1">
            <a:spLocks/>
          </p:cNvSpPr>
          <p:nvPr/>
        </p:nvSpPr>
        <p:spPr bwMode="auto">
          <a:xfrm>
            <a:off x="1514475" y="696913"/>
            <a:ext cx="7029450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>
                <a:solidFill>
                  <a:srgbClr val="021F40"/>
                </a:solidFill>
                <a:latin typeface="Calibri" panose="020F0502020204030204" pitchFamily="34" charset="0"/>
              </a:rPr>
              <a:t>The problem</a:t>
            </a:r>
            <a:endParaRPr lang="en-US" altLang="en-US" sz="44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C3E6D-337C-1E46-9678-FAA153ED8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E00E461-EB2F-5940-B075-54D10BB872C6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12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24582" name="Rectangle 14">
            <a:extLst>
              <a:ext uri="{FF2B5EF4-FFF2-40B4-BE49-F238E27FC236}">
                <a16:creationId xmlns:a16="http://schemas.microsoft.com/office/drawing/2014/main" id="{B9855DB5-DADE-414A-82CB-3E5E7DC9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1506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Problem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16F560-04A2-CE4E-9C71-007CD82DF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E87E7-2FF9-8D42-A2B3-4DE15C75D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210" y="1325563"/>
            <a:ext cx="4158590" cy="57673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60AEF5-C78C-1748-8EE8-25F56CE0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10" y="1738344"/>
            <a:ext cx="4607682" cy="26887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3E9B6B-B7E6-244F-9221-FAD86C86A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5" y="4839869"/>
            <a:ext cx="5139877" cy="1662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1E095-D917-CC41-B5EB-0BA70C1D5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41" y="5946523"/>
            <a:ext cx="1701800" cy="127000"/>
          </a:xfrm>
          <a:prstGeom prst="rect">
            <a:avLst/>
          </a:prstGeom>
        </p:spPr>
      </p:pic>
      <p:sp>
        <p:nvSpPr>
          <p:cNvPr id="11" name="Shape 339">
            <a:extLst>
              <a:ext uri="{FF2B5EF4-FFF2-40B4-BE49-F238E27FC236}">
                <a16:creationId xmlns:a16="http://schemas.microsoft.com/office/drawing/2014/main" id="{CB0B1D26-5400-B94D-A08A-4D81E297C051}"/>
              </a:ext>
            </a:extLst>
          </p:cNvPr>
          <p:cNvSpPr txBox="1">
            <a:spLocks/>
          </p:cNvSpPr>
          <p:nvPr/>
        </p:nvSpPr>
        <p:spPr bwMode="auto">
          <a:xfrm>
            <a:off x="1233488" y="642938"/>
            <a:ext cx="75914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 dirty="0">
                <a:solidFill>
                  <a:srgbClr val="021F40"/>
                </a:solidFill>
                <a:latin typeface="Calibri" panose="020F0502020204030204" pitchFamily="34" charset="0"/>
              </a:rPr>
              <a:t>Science is broken?</a:t>
            </a:r>
            <a:endParaRPr lang="en-US" altLang="en-US" sz="4400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D92DB-BF07-D64D-8D06-32277E3A6E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B14EF-33CC-024D-A597-8C23846D5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3" y="1850188"/>
            <a:ext cx="5218363" cy="4389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52347-34C8-B740-814D-2EC12F2C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095" y="2037986"/>
            <a:ext cx="891674" cy="395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814154-58E7-2341-B732-D58B7F4FC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584" y="2235737"/>
            <a:ext cx="3634566" cy="1809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9DED2E-F1D9-E940-88AB-D20E681F2B47}"/>
              </a:ext>
            </a:extLst>
          </p:cNvPr>
          <p:cNvSpPr txBox="1"/>
          <p:nvPr/>
        </p:nvSpPr>
        <p:spPr>
          <a:xfrm>
            <a:off x="5677382" y="4024436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theweek.com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/articles/618141/big-science-broken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C63E8BA4-E194-024D-9883-AFF6666D7612}"/>
              </a:ext>
            </a:extLst>
          </p:cNvPr>
          <p:cNvSpPr txBox="1">
            <a:spLocks/>
          </p:cNvSpPr>
          <p:nvPr/>
        </p:nvSpPr>
        <p:spPr bwMode="auto">
          <a:xfrm>
            <a:off x="1233488" y="642938"/>
            <a:ext cx="75914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 dirty="0">
                <a:solidFill>
                  <a:srgbClr val="021F40"/>
                </a:solidFill>
                <a:latin typeface="Calibri" panose="020F0502020204030204" pitchFamily="34" charset="0"/>
              </a:rPr>
              <a:t>Science is broken?</a:t>
            </a:r>
            <a:endParaRPr lang="en-US" altLang="en-US" sz="4400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C66E3-5972-0A44-BDA6-C722E5923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231" y="4890586"/>
            <a:ext cx="4291263" cy="1782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9EF28-D33A-6C4E-9C97-976E7D13B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994" y="6386473"/>
            <a:ext cx="991938" cy="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9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8169B-7D3E-7D4D-BFD7-BF413C8D35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8933DF2-3CF7-794F-B4B5-3BBE72547CB7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14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6C0FAAF-9C8C-8744-B37B-32A901039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4" y="1617134"/>
            <a:ext cx="3922741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>
            <a:extLst>
              <a:ext uri="{FF2B5EF4-FFF2-40B4-BE49-F238E27FC236}">
                <a16:creationId xmlns:a16="http://schemas.microsoft.com/office/drawing/2014/main" id="{A75CACE2-63FB-4D42-878E-2FD903A05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1" y="1617134"/>
            <a:ext cx="5441957" cy="50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4">
            <a:extLst>
              <a:ext uri="{FF2B5EF4-FFF2-40B4-BE49-F238E27FC236}">
                <a16:creationId xmlns:a16="http://schemas.microsoft.com/office/drawing/2014/main" id="{20C651F7-F51E-2742-83B3-FEA5A107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716" y="3706315"/>
            <a:ext cx="3910806" cy="291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CA" altLang="en-US" sz="1800" dirty="0">
                <a:solidFill>
                  <a:srgbClr val="434343"/>
                </a:solidFill>
                <a:latin typeface="Nunito" charset="0"/>
                <a:sym typeface="Nunito" charset="0"/>
              </a:rPr>
              <a:t>● </a:t>
            </a:r>
            <a:r>
              <a:rPr lang="en-CA" altLang="en-US" sz="1800" b="1" dirty="0">
                <a:solidFill>
                  <a:srgbClr val="434343"/>
                </a:solidFill>
                <a:latin typeface="Nunito" charset="0"/>
                <a:sym typeface="Nunito" charset="0"/>
              </a:rPr>
              <a:t>100 studies</a:t>
            </a:r>
            <a:r>
              <a:rPr lang="en-CA" altLang="en-US" sz="1800" dirty="0">
                <a:solidFill>
                  <a:srgbClr val="434343"/>
                </a:solidFill>
                <a:latin typeface="Nunito" charset="0"/>
                <a:sym typeface="Nunito" charset="0"/>
              </a:rPr>
              <a:t> published in </a:t>
            </a:r>
            <a:r>
              <a:rPr lang="en-CA" altLang="en-US" sz="1800" b="1" dirty="0">
                <a:solidFill>
                  <a:srgbClr val="434343"/>
                </a:solidFill>
                <a:latin typeface="Nunito" charset="0"/>
                <a:sym typeface="Nunito" charset="0"/>
              </a:rPr>
              <a:t>3 psychology journals</a:t>
            </a:r>
          </a:p>
          <a:p>
            <a:pPr eaLnBrk="1" hangingPunct="1">
              <a:lnSpc>
                <a:spcPct val="115000"/>
              </a:lnSpc>
            </a:pPr>
            <a:endParaRPr lang="en-CA" altLang="en-US" sz="1800" b="1" dirty="0">
              <a:solidFill>
                <a:srgbClr val="434343"/>
              </a:solidFill>
              <a:latin typeface="Nunito" charset="0"/>
              <a:sym typeface="Nunito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CA" altLang="en-US" sz="1800" dirty="0">
                <a:solidFill>
                  <a:srgbClr val="434343"/>
                </a:solidFill>
                <a:latin typeface="Nunito" charset="0"/>
                <a:sym typeface="Nunito" charset="0"/>
              </a:rPr>
              <a:t>● Used high-powered designs and original materials</a:t>
            </a:r>
          </a:p>
          <a:p>
            <a:pPr eaLnBrk="1" hangingPunct="1">
              <a:lnSpc>
                <a:spcPct val="115000"/>
              </a:lnSpc>
            </a:pPr>
            <a:endParaRPr lang="en-CA" altLang="en-US" sz="1800" dirty="0">
              <a:solidFill>
                <a:srgbClr val="434343"/>
              </a:solidFill>
              <a:latin typeface="Nunito" charset="0"/>
              <a:sym typeface="Nunito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CA" altLang="en-US" sz="1800" dirty="0">
                <a:solidFill>
                  <a:srgbClr val="434343"/>
                </a:solidFill>
                <a:latin typeface="Nunito" charset="0"/>
                <a:sym typeface="Nunito" charset="0"/>
              </a:rPr>
              <a:t>● </a:t>
            </a:r>
            <a:r>
              <a:rPr lang="en-CA" altLang="en-US" sz="1800" b="1" dirty="0">
                <a:solidFill>
                  <a:srgbClr val="434343"/>
                </a:solidFill>
                <a:latin typeface="Nunito" charset="0"/>
                <a:sym typeface="Nunito" charset="0"/>
              </a:rPr>
              <a:t>36%</a:t>
            </a:r>
            <a:r>
              <a:rPr lang="en-CA" altLang="en-US" sz="1800" dirty="0">
                <a:solidFill>
                  <a:srgbClr val="434343"/>
                </a:solidFill>
                <a:latin typeface="Nunito" charset="0"/>
                <a:sym typeface="Nunito" charset="0"/>
              </a:rPr>
              <a:t> of studies were able to be reproduced</a:t>
            </a:r>
          </a:p>
          <a:p>
            <a:pPr eaLnBrk="1" hangingPunct="1"/>
            <a:endParaRPr lang="en-US" altLang="en-US" sz="1800" dirty="0"/>
          </a:p>
        </p:txBody>
      </p:sp>
      <p:sp>
        <p:nvSpPr>
          <p:cNvPr id="25605" name="Shape 339">
            <a:extLst>
              <a:ext uri="{FF2B5EF4-FFF2-40B4-BE49-F238E27FC236}">
                <a16:creationId xmlns:a16="http://schemas.microsoft.com/office/drawing/2014/main" id="{90370C31-911D-244D-A8BD-096605FFD876}"/>
              </a:ext>
            </a:extLst>
          </p:cNvPr>
          <p:cNvSpPr txBox="1">
            <a:spLocks/>
          </p:cNvSpPr>
          <p:nvPr/>
        </p:nvSpPr>
        <p:spPr bwMode="auto">
          <a:xfrm>
            <a:off x="1233488" y="642938"/>
            <a:ext cx="75914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>
                <a:solidFill>
                  <a:srgbClr val="021F40"/>
                </a:solidFill>
                <a:latin typeface="Calibri" panose="020F0502020204030204" pitchFamily="34" charset="0"/>
              </a:rPr>
              <a:t>Reproducibility is not the norm</a:t>
            </a:r>
            <a:endParaRPr lang="en-US" altLang="en-US" sz="44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25606" name="Rectangle 14">
            <a:extLst>
              <a:ext uri="{FF2B5EF4-FFF2-40B4-BE49-F238E27FC236}">
                <a16:creationId xmlns:a16="http://schemas.microsoft.com/office/drawing/2014/main" id="{FC5F4FD6-0576-9749-A318-F331AD7B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1506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Problem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9FEB81-E79A-154A-9057-E0CD406AF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7A486-4830-6748-ACA8-D8429FA95C48}"/>
              </a:ext>
            </a:extLst>
          </p:cNvPr>
          <p:cNvSpPr txBox="1"/>
          <p:nvPr/>
        </p:nvSpPr>
        <p:spPr>
          <a:xfrm>
            <a:off x="2995997" y="286219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(2015)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130804-46B2-C540-9587-11695C2DF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1799DD3-252A-F442-A85E-2E61CCB79D3F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15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26626" name="Shape 339">
            <a:extLst>
              <a:ext uri="{FF2B5EF4-FFF2-40B4-BE49-F238E27FC236}">
                <a16:creationId xmlns:a16="http://schemas.microsoft.com/office/drawing/2014/main" id="{487CCB11-BA0F-3D40-A3D9-DF6901052011}"/>
              </a:ext>
            </a:extLst>
          </p:cNvPr>
          <p:cNvSpPr txBox="1">
            <a:spLocks/>
          </p:cNvSpPr>
          <p:nvPr/>
        </p:nvSpPr>
        <p:spPr bwMode="auto">
          <a:xfrm>
            <a:off x="1233488" y="642938"/>
            <a:ext cx="75914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>
                <a:solidFill>
                  <a:srgbClr val="021F40"/>
                </a:solidFill>
                <a:latin typeface="Calibri" panose="020F0502020204030204" pitchFamily="34" charset="0"/>
              </a:rPr>
              <a:t>Reproducibility is not the norm</a:t>
            </a:r>
            <a:endParaRPr lang="en-US" altLang="en-US" sz="44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157C283A-E999-5445-8EF2-6414605E5556}"/>
              </a:ext>
            </a:extLst>
          </p:cNvPr>
          <p:cNvGrpSpPr>
            <a:grpSpLocks/>
          </p:cNvGrpSpPr>
          <p:nvPr/>
        </p:nvGrpSpPr>
        <p:grpSpPr bwMode="auto">
          <a:xfrm>
            <a:off x="90488" y="2020888"/>
            <a:ext cx="9863137" cy="4130675"/>
            <a:chOff x="90761" y="2021449"/>
            <a:chExt cx="9862282" cy="4130182"/>
          </a:xfrm>
        </p:grpSpPr>
        <p:pic>
          <p:nvPicPr>
            <p:cNvPr id="26628" name="Picture 2">
              <a:extLst>
                <a:ext uri="{FF2B5EF4-FFF2-40B4-BE49-F238E27FC236}">
                  <a16:creationId xmlns:a16="http://schemas.microsoft.com/office/drawing/2014/main" id="{BE44B214-9EB1-4B4C-A009-DCE4DA864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2" y="2021449"/>
              <a:ext cx="8655488" cy="4130182"/>
            </a:xfrm>
            <a:prstGeom prst="rect">
              <a:avLst/>
            </a:prstGeom>
            <a:noFill/>
            <a:ln w="9525">
              <a:solidFill>
                <a:srgbClr val="021F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629" name="Group 7">
              <a:extLst>
                <a:ext uri="{FF2B5EF4-FFF2-40B4-BE49-F238E27FC236}">
                  <a16:creationId xmlns:a16="http://schemas.microsoft.com/office/drawing/2014/main" id="{FAF74536-F62E-6E4C-A87B-8FC327A73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761" y="4513671"/>
              <a:ext cx="9862282" cy="1622086"/>
              <a:chOff x="90761" y="4086540"/>
              <a:chExt cx="9862282" cy="1622086"/>
            </a:xfrm>
          </p:grpSpPr>
          <p:pic>
            <p:nvPicPr>
              <p:cNvPr id="26630" name="Picture 4">
                <a:extLst>
                  <a:ext uri="{FF2B5EF4-FFF2-40B4-BE49-F238E27FC236}">
                    <a16:creationId xmlns:a16="http://schemas.microsoft.com/office/drawing/2014/main" id="{AEFFD816-CFE6-F147-AFF6-D7F9F5D8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61" y="4086540"/>
                <a:ext cx="9862282" cy="1622086"/>
              </a:xfrm>
              <a:prstGeom prst="rect">
                <a:avLst/>
              </a:prstGeom>
              <a:noFill/>
              <a:ln w="9525">
                <a:solidFill>
                  <a:srgbClr val="021F4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AFABD62-30F7-C840-86BD-0BB31B40B990}"/>
                  </a:ext>
                </a:extLst>
              </p:cNvPr>
              <p:cNvSpPr/>
              <p:nvPr/>
            </p:nvSpPr>
            <p:spPr>
              <a:xfrm>
                <a:off x="138382" y="4110205"/>
                <a:ext cx="2758836" cy="3365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9" name="Rectangle 14">
            <a:extLst>
              <a:ext uri="{FF2B5EF4-FFF2-40B4-BE49-F238E27FC236}">
                <a16:creationId xmlns:a16="http://schemas.microsoft.com/office/drawing/2014/main" id="{22248784-4994-0D48-A0CE-5F1C44B8B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1506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Problem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60098A-F06C-5D40-BA38-EEB26EA3C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8E1972-1524-8744-B9CD-AFEF1CC70F56}"/>
              </a:ext>
            </a:extLst>
          </p:cNvPr>
          <p:cNvCxnSpPr>
            <a:cxnSpLocks/>
          </p:cNvCxnSpPr>
          <p:nvPr/>
        </p:nvCxnSpPr>
        <p:spPr>
          <a:xfrm>
            <a:off x="3733801" y="4783667"/>
            <a:ext cx="44026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4404F1-2C8B-B442-9023-87794411239F}"/>
              </a:ext>
            </a:extLst>
          </p:cNvPr>
          <p:cNvCxnSpPr>
            <a:cxnSpLocks/>
          </p:cNvCxnSpPr>
          <p:nvPr/>
        </p:nvCxnSpPr>
        <p:spPr>
          <a:xfrm>
            <a:off x="1827213" y="5105400"/>
            <a:ext cx="44026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1455AA-2A12-2840-B75A-77C79ABAAB6C}"/>
              </a:ext>
            </a:extLst>
          </p:cNvPr>
          <p:cNvCxnSpPr>
            <a:cxnSpLocks/>
          </p:cNvCxnSpPr>
          <p:nvPr/>
        </p:nvCxnSpPr>
        <p:spPr>
          <a:xfrm>
            <a:off x="1674814" y="5774267"/>
            <a:ext cx="44026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E29ADA-B8CB-3C46-86BE-5D73389186DB}"/>
              </a:ext>
            </a:extLst>
          </p:cNvPr>
          <p:cNvCxnSpPr>
            <a:cxnSpLocks/>
          </p:cNvCxnSpPr>
          <p:nvPr/>
        </p:nvCxnSpPr>
        <p:spPr>
          <a:xfrm>
            <a:off x="6646334" y="5782734"/>
            <a:ext cx="44026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835CC-E107-3F4F-A416-67015E7B7B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83F832B-A397-E147-9F42-74AA264B1486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16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grpSp>
        <p:nvGrpSpPr>
          <p:cNvPr id="21507" name="Group 2">
            <a:extLst>
              <a:ext uri="{FF2B5EF4-FFF2-40B4-BE49-F238E27FC236}">
                <a16:creationId xmlns:a16="http://schemas.microsoft.com/office/drawing/2014/main" id="{E40F4714-3630-E04E-94D1-56C13064E4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70013" y="1971675"/>
            <a:ext cx="7745412" cy="4532313"/>
            <a:chOff x="1887821" y="2206375"/>
            <a:chExt cx="6387650" cy="3737225"/>
          </a:xfrm>
        </p:grpSpPr>
        <p:pic>
          <p:nvPicPr>
            <p:cNvPr id="21511" name="Shape 379">
              <a:extLst>
                <a:ext uri="{FF2B5EF4-FFF2-40B4-BE49-F238E27FC236}">
                  <a16:creationId xmlns:a16="http://schemas.microsoft.com/office/drawing/2014/main" id="{3037D47D-2973-9C48-A94B-D8243BC3B6D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821" y="2206375"/>
              <a:ext cx="6387650" cy="373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12" name="Shape 383">
              <a:extLst>
                <a:ext uri="{FF2B5EF4-FFF2-40B4-BE49-F238E27FC236}">
                  <a16:creationId xmlns:a16="http://schemas.microsoft.com/office/drawing/2014/main" id="{5DBC01C9-6244-A748-A6A8-A45BEB851A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3246" y="2667000"/>
              <a:ext cx="6362225" cy="3276600"/>
              <a:chOff x="1257775" y="1295400"/>
              <a:chExt cx="6362225" cy="3276600"/>
            </a:xfrm>
          </p:grpSpPr>
          <p:sp>
            <p:nvSpPr>
              <p:cNvPr id="21513" name="Shape 384">
                <a:extLst>
                  <a:ext uri="{FF2B5EF4-FFF2-40B4-BE49-F238E27FC236}">
                    <a16:creationId xmlns:a16="http://schemas.microsoft.com/office/drawing/2014/main" id="{2CB66641-513E-8744-AFF6-E5F3BD728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775" y="1296375"/>
                <a:ext cx="14091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4" name="Shape 385">
                <a:extLst>
                  <a:ext uri="{FF2B5EF4-FFF2-40B4-BE49-F238E27FC236}">
                    <a16:creationId xmlns:a16="http://schemas.microsoft.com/office/drawing/2014/main" id="{A7646C1C-2240-6640-86F8-AB163D1DF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900" y="2744100"/>
                <a:ext cx="14091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5" name="Shape 386">
                <a:extLst>
                  <a:ext uri="{FF2B5EF4-FFF2-40B4-BE49-F238E27FC236}">
                    <a16:creationId xmlns:a16="http://schemas.microsoft.com/office/drawing/2014/main" id="{B6988D7C-9144-DE43-AB5B-48EB5C8B2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700" y="4343400"/>
                <a:ext cx="14091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6" name="Shape 387">
                <a:extLst>
                  <a:ext uri="{FF2B5EF4-FFF2-40B4-BE49-F238E27FC236}">
                    <a16:creationId xmlns:a16="http://schemas.microsoft.com/office/drawing/2014/main" id="{4F2A3B1D-EF05-0843-976B-92ED2D92C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4344300"/>
                <a:ext cx="16002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7" name="Shape 388">
                <a:extLst>
                  <a:ext uri="{FF2B5EF4-FFF2-40B4-BE49-F238E27FC236}">
                    <a16:creationId xmlns:a16="http://schemas.microsoft.com/office/drawing/2014/main" id="{717B5DA0-80FA-1249-B735-9927DC7E5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600" y="2744100"/>
                <a:ext cx="16764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8" name="Shape 389">
                <a:extLst>
                  <a:ext uri="{FF2B5EF4-FFF2-40B4-BE49-F238E27FC236}">
                    <a16:creationId xmlns:a16="http://schemas.microsoft.com/office/drawing/2014/main" id="{000AD688-C950-4943-AF6B-8231F5BF0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1295400"/>
                <a:ext cx="19050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9" name="Shape 390">
                <a:extLst>
                  <a:ext uri="{FF2B5EF4-FFF2-40B4-BE49-F238E27FC236}">
                    <a16:creationId xmlns:a16="http://schemas.microsoft.com/office/drawing/2014/main" id="{D93295FA-181F-C945-AEE7-F5F30B8D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5600" y="2057400"/>
                <a:ext cx="1295400" cy="609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20" name="Shape 391">
                <a:extLst>
                  <a:ext uri="{FF2B5EF4-FFF2-40B4-BE49-F238E27FC236}">
                    <a16:creationId xmlns:a16="http://schemas.microsoft.com/office/drawing/2014/main" id="{2D4E00AD-B022-7D4C-BAAD-FB4E0253A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0" y="1676400"/>
                <a:ext cx="1219200" cy="609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21" name="Shape 392">
                <a:extLst>
                  <a:ext uri="{FF2B5EF4-FFF2-40B4-BE49-F238E27FC236}">
                    <a16:creationId xmlns:a16="http://schemas.microsoft.com/office/drawing/2014/main" id="{5A67E1A0-E1A0-B14D-B5C5-F1AC1EAC4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600" y="1371600"/>
                <a:ext cx="1219200" cy="609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19" name="Shape 339">
            <a:extLst>
              <a:ext uri="{FF2B5EF4-FFF2-40B4-BE49-F238E27FC236}">
                <a16:creationId xmlns:a16="http://schemas.microsoft.com/office/drawing/2014/main" id="{01DD7F13-BED6-A640-89D9-6F1DAA598766}"/>
              </a:ext>
            </a:extLst>
          </p:cNvPr>
          <p:cNvSpPr txBox="1">
            <a:spLocks/>
          </p:cNvSpPr>
          <p:nvPr/>
        </p:nvSpPr>
        <p:spPr bwMode="auto">
          <a:xfrm>
            <a:off x="1096963" y="650875"/>
            <a:ext cx="786447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 dirty="0">
                <a:solidFill>
                  <a:srgbClr val="021F40"/>
                </a:solidFill>
                <a:latin typeface="Calibri" panose="020F0502020204030204" pitchFamily="34" charset="0"/>
              </a:rPr>
              <a:t>Sources of the problem</a:t>
            </a:r>
            <a:endParaRPr lang="en-US" altLang="en-US" sz="4400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50E6A2-0EB3-D148-A9C7-4E4F6C998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F22309E-0F4D-3A4D-9630-540A82FD9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</p:spTree>
    <p:extLst>
      <p:ext uri="{BB962C8B-B14F-4D97-AF65-F5344CB8AC3E}">
        <p14:creationId xmlns:p14="http://schemas.microsoft.com/office/powerpoint/2010/main" val="1582129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79BA50-DDAC-3741-981F-C18C7AB0F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4DA0C6D-9F68-2F48-B253-0BCBCD765223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17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27650" name="Shape 379">
            <a:extLst>
              <a:ext uri="{FF2B5EF4-FFF2-40B4-BE49-F238E27FC236}">
                <a16:creationId xmlns:a16="http://schemas.microsoft.com/office/drawing/2014/main" id="{7050196A-8E07-7347-957E-6F62EFB5011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1971675"/>
            <a:ext cx="7745412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Shape 362">
            <a:extLst>
              <a:ext uri="{FF2B5EF4-FFF2-40B4-BE49-F238E27FC236}">
                <a16:creationId xmlns:a16="http://schemas.microsoft.com/office/drawing/2014/main" id="{62614CE5-8A77-CD40-86AC-61BCD9C2C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738" y="7292975"/>
            <a:ext cx="5803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200">
                <a:solidFill>
                  <a:srgbClr val="999999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Reference: http://www.nature.com/articles/s41562-016-0021#f1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72FE1C-2FA5-AA41-ACFA-AD82AF835192}"/>
              </a:ext>
            </a:extLst>
          </p:cNvPr>
          <p:cNvSpPr txBox="1"/>
          <p:nvPr/>
        </p:nvSpPr>
        <p:spPr>
          <a:xfrm>
            <a:off x="6546850" y="2700338"/>
            <a:ext cx="1893888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Lack of replication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AC4671-9FF4-6540-B220-0B5616BC9788}"/>
              </a:ext>
            </a:extLst>
          </p:cNvPr>
          <p:cNvSpPr txBox="1"/>
          <p:nvPr/>
        </p:nvSpPr>
        <p:spPr>
          <a:xfrm>
            <a:off x="879475" y="5051425"/>
            <a:ext cx="20066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Analytical flexibility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8E78E51-1114-FC4D-95D1-2C3B079CD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7655" name="Rectangle 14">
            <a:extLst>
              <a:ext uri="{FF2B5EF4-FFF2-40B4-BE49-F238E27FC236}">
                <a16:creationId xmlns:a16="http://schemas.microsoft.com/office/drawing/2014/main" id="{7D77B124-E90C-AE4F-AE57-7A868B66A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  <p:sp>
        <p:nvSpPr>
          <p:cNvPr id="27656" name="Shape 339">
            <a:extLst>
              <a:ext uri="{FF2B5EF4-FFF2-40B4-BE49-F238E27FC236}">
                <a16:creationId xmlns:a16="http://schemas.microsoft.com/office/drawing/2014/main" id="{5FB81DF6-6E03-664E-B59A-9CE223592131}"/>
              </a:ext>
            </a:extLst>
          </p:cNvPr>
          <p:cNvSpPr txBox="1">
            <a:spLocks/>
          </p:cNvSpPr>
          <p:nvPr/>
        </p:nvSpPr>
        <p:spPr bwMode="auto">
          <a:xfrm>
            <a:off x="1096963" y="650875"/>
            <a:ext cx="786447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 dirty="0">
                <a:solidFill>
                  <a:srgbClr val="021F40"/>
                </a:solidFill>
                <a:latin typeface="Calibri" panose="020F0502020204030204" pitchFamily="34" charset="0"/>
              </a:rPr>
              <a:t>Sources of the problem</a:t>
            </a:r>
            <a:endParaRPr lang="en-US" altLang="en-US" sz="4400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2DDD8-72A5-D742-8927-7F5EB9C15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43DDAAB-559D-A443-A057-9938983F57E0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18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30722" name="Shape 372">
            <a:extLst>
              <a:ext uri="{FF2B5EF4-FFF2-40B4-BE49-F238E27FC236}">
                <a16:creationId xmlns:a16="http://schemas.microsoft.com/office/drawing/2014/main" id="{52C1FF1B-E866-3F47-99CC-748D706AF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51" y="1442331"/>
            <a:ext cx="5165895" cy="555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stomShape 4">
            <a:extLst>
              <a:ext uri="{FF2B5EF4-FFF2-40B4-BE49-F238E27FC236}">
                <a16:creationId xmlns:a16="http://schemas.microsoft.com/office/drawing/2014/main" id="{484FD6CF-1800-4247-B291-54271C1B3712}"/>
              </a:ext>
            </a:extLst>
          </p:cNvPr>
          <p:cNvSpPr/>
          <p:nvPr/>
        </p:nvSpPr>
        <p:spPr>
          <a:xfrm>
            <a:off x="268288" y="2573338"/>
            <a:ext cx="3389312" cy="11953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defRPr/>
            </a:pPr>
            <a:r>
              <a:rPr lang="en-US" sz="2400" b="1" spc="-1" dirty="0">
                <a:solidFill>
                  <a:schemeClr val="tx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Positive Results </a:t>
            </a:r>
            <a:endParaRPr lang="en-US" sz="2400" spc="-1" dirty="0">
              <a:solidFill>
                <a:schemeClr val="tx2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defRPr/>
            </a:pPr>
            <a:r>
              <a:rPr lang="en-US" sz="2400" b="1" spc="-1" dirty="0">
                <a:solidFill>
                  <a:schemeClr val="tx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by Discipline</a:t>
            </a:r>
            <a:endParaRPr lang="en-US" sz="2400" spc="-1" dirty="0">
              <a:solidFill>
                <a:schemeClr val="tx2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72AD6A00-4EAC-904E-A231-646A172DE3D7}"/>
              </a:ext>
            </a:extLst>
          </p:cNvPr>
          <p:cNvSpPr/>
          <p:nvPr/>
        </p:nvSpPr>
        <p:spPr>
          <a:xfrm>
            <a:off x="328613" y="5583238"/>
            <a:ext cx="3460750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200">
                <a:solidFill>
                  <a:srgbClr val="000000"/>
                </a:solidFill>
                <a:latin typeface="Open Sans" charset="0"/>
              </a:rPr>
              <a:t>Fanelli D (2010) “Positive” Results Increase Down the Hierarchy of the Sciences.</a:t>
            </a:r>
            <a:r>
              <a:rPr lang="en-US" altLang="en-US" sz="1300">
                <a:solidFill>
                  <a:srgbClr val="000000"/>
                </a:solidFill>
                <a:latin typeface="Open Sans" charset="0"/>
              </a:rPr>
              <a:t> </a:t>
            </a:r>
            <a:endParaRPr lang="en-US" altLang="en-US" sz="1300">
              <a:solidFill>
                <a:srgbClr val="000000"/>
              </a:solidFill>
            </a:endParaRPr>
          </a:p>
          <a:p>
            <a:pPr algn="r" eaLnBrk="1" hangingPunct="1"/>
            <a:r>
              <a:rPr lang="en-US" altLang="en-US" sz="1300">
                <a:solidFill>
                  <a:srgbClr val="000000"/>
                </a:solidFill>
                <a:latin typeface="Open Sans" charset="0"/>
              </a:rPr>
              <a:t>PLOS ONE 5(4): e10068. </a:t>
            </a:r>
            <a:r>
              <a:rPr lang="en-US" altLang="en-US" sz="1300" u="sng">
                <a:solidFill>
                  <a:srgbClr val="0000FF"/>
                </a:solidFill>
                <a:latin typeface="Open Sans" charset="0"/>
              </a:rPr>
              <a:t>CC-BY</a:t>
            </a:r>
            <a:r>
              <a:rPr lang="en-US" altLang="en-US" sz="1300">
                <a:solidFill>
                  <a:srgbClr val="000000"/>
                </a:solidFill>
                <a:latin typeface="Open Sans" charset="0"/>
              </a:rPr>
              <a:t> </a:t>
            </a:r>
            <a:r>
              <a:rPr lang="en-US" altLang="en-US" sz="1300" u="sng">
                <a:solidFill>
                  <a:srgbClr val="0000FF"/>
                </a:solidFill>
                <a:latin typeface="Inconsolata" charset="0"/>
                <a:hlinkClick r:id="rId3"/>
              </a:rPr>
              <a:t>doi:10.1371/journal.pone.0010068</a:t>
            </a:r>
            <a:endParaRPr lang="en-US" altLang="en-US" sz="1300">
              <a:solidFill>
                <a:srgbClr val="000000"/>
              </a:solidFill>
            </a:endParaRPr>
          </a:p>
        </p:txBody>
      </p:sp>
      <p:pic>
        <p:nvPicPr>
          <p:cNvPr id="30725" name="Shape 371">
            <a:extLst>
              <a:ext uri="{FF2B5EF4-FFF2-40B4-BE49-F238E27FC236}">
                <a16:creationId xmlns:a16="http://schemas.microsoft.com/office/drawing/2014/main" id="{0B4E2865-326D-5547-80BB-922C815C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6604000"/>
            <a:ext cx="195738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Shape 339">
            <a:extLst>
              <a:ext uri="{FF2B5EF4-FFF2-40B4-BE49-F238E27FC236}">
                <a16:creationId xmlns:a16="http://schemas.microsoft.com/office/drawing/2014/main" id="{75A62655-4D2E-3944-A5E8-DC90CE1F413E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Publication bias: positive results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5F94F5-681A-9841-A250-FE317BC2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987E16B9-8B03-D948-847B-77E2EE34A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126C1-F431-DD48-830E-E0EAAE103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BC8916A-EBDA-2342-BEDE-370E4802B3A7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19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28674" name="Shape 460">
            <a:hlinkClick r:id="rId2"/>
            <a:extLst>
              <a:ext uri="{FF2B5EF4-FFF2-40B4-BE49-F238E27FC236}">
                <a16:creationId xmlns:a16="http://schemas.microsoft.com/office/drawing/2014/main" id="{79FBDD63-8B16-F440-9AD8-F6CB77DD1D3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1384300"/>
            <a:ext cx="6502400" cy="5800725"/>
          </a:xfrm>
          <a:prstGeom prst="rect">
            <a:avLst/>
          </a:prstGeom>
          <a:noFill/>
          <a:ln w="9525">
            <a:solidFill>
              <a:srgbClr val="76A5A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8D93013-E883-A14F-A038-2EE01B62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8676" name="Rectangle 14">
            <a:extLst>
              <a:ext uri="{FF2B5EF4-FFF2-40B4-BE49-F238E27FC236}">
                <a16:creationId xmlns:a16="http://schemas.microsoft.com/office/drawing/2014/main" id="{4534D669-5DA2-6448-A579-E40CF4D7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  <p:sp>
        <p:nvSpPr>
          <p:cNvPr id="28677" name="Shape 339">
            <a:extLst>
              <a:ext uri="{FF2B5EF4-FFF2-40B4-BE49-F238E27FC236}">
                <a16:creationId xmlns:a16="http://schemas.microsoft.com/office/drawing/2014/main" id="{D171B05E-CC0A-3F40-B108-BB22DFF8ACF1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Publication bias: file drawer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984A8-BF79-ED4C-A89C-868DB4F63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0543D08-2EFD-4B40-A5A3-924AF55B1798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2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F8C23-3676-164D-ADEB-71E44933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700"/>
            <a:ext cx="10058400" cy="59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5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64E14-57DF-2842-9E64-BC9436C75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290D0C9-342A-AE40-B741-84681A3CAFF0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20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29698" name="Shape 467">
            <a:extLst>
              <a:ext uri="{FF2B5EF4-FFF2-40B4-BE49-F238E27FC236}">
                <a16:creationId xmlns:a16="http://schemas.microsoft.com/office/drawing/2014/main" id="{10B64849-D8F1-884E-BF11-2FADC3A801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1725613"/>
            <a:ext cx="8866187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14">
            <a:extLst>
              <a:ext uri="{FF2B5EF4-FFF2-40B4-BE49-F238E27FC236}">
                <a16:creationId xmlns:a16="http://schemas.microsoft.com/office/drawing/2014/main" id="{1188D9E7-1440-244A-A3F3-2982B50E6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F9AE95-C2F0-7946-A773-9D1A586D8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9701" name="Shape 339">
            <a:extLst>
              <a:ext uri="{FF2B5EF4-FFF2-40B4-BE49-F238E27FC236}">
                <a16:creationId xmlns:a16="http://schemas.microsoft.com/office/drawing/2014/main" id="{4D05093C-2947-F540-9685-DEFA2C679981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Publication bias: file drawer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57B5C-881A-B749-B9FB-B6D1D5210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8FC2736-3A26-C04A-BB5C-D1BA2345120A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21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20785CBA-F795-164A-82FD-39198E9CA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1303338"/>
            <a:ext cx="6791325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43A1B9-F426-A840-AC87-103187DBF1EF}"/>
              </a:ext>
            </a:extLst>
          </p:cNvPr>
          <p:cNvSpPr/>
          <p:nvPr/>
        </p:nvSpPr>
        <p:spPr>
          <a:xfrm>
            <a:off x="265113" y="5908675"/>
            <a:ext cx="9580562" cy="1201738"/>
          </a:xfrm>
          <a:prstGeom prst="rect">
            <a:avLst/>
          </a:prstGeom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Calibri" panose="020F0502020204030204" pitchFamily="34" charset="0"/>
              </a:rPr>
              <a:t>Average statistical power from 44 reviews of papers published in journals in the social and behavioural sciences between 1960 and 2011. Data are power to detect small effect sizes (d=0.2), assuming a false-positive rate of α=0.05, and indicate both very low power (mean=0.24) but also no increase over time (R</a:t>
            </a:r>
            <a:r>
              <a:rPr lang="en-US" altLang="en-US" sz="1800" baseline="30000">
                <a:latin typeface="Calibri" panose="020F0502020204030204" pitchFamily="34" charset="0"/>
              </a:rPr>
              <a:t>2</a:t>
            </a:r>
            <a:r>
              <a:rPr lang="en-US" altLang="en-US" sz="1800">
                <a:latin typeface="Calibri" panose="020F0502020204030204" pitchFamily="34" charset="0"/>
              </a:rPr>
              <a:t>=0.00097).</a:t>
            </a: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0DEC6409-BB98-0E40-AAF9-D67ACE058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50" y="2433638"/>
            <a:ext cx="2600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D00EB1D-83C6-B54E-828B-B8ED588A1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1750" name="Rectangle 14">
            <a:extLst>
              <a:ext uri="{FF2B5EF4-FFF2-40B4-BE49-F238E27FC236}">
                <a16:creationId xmlns:a16="http://schemas.microsoft.com/office/drawing/2014/main" id="{6D2D6C47-AD0F-5D46-9432-E2968E4F9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  <p:sp>
        <p:nvSpPr>
          <p:cNvPr id="31751" name="Shape 339">
            <a:extLst>
              <a:ext uri="{FF2B5EF4-FFF2-40B4-BE49-F238E27FC236}">
                <a16:creationId xmlns:a16="http://schemas.microsoft.com/office/drawing/2014/main" id="{1201A440-2507-0642-BA02-D89FDB9603AC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Low power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816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3DE07-FB56-4643-9729-3F6AFF7F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986AE-C4A2-FB40-83C4-7458109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1" y="1717908"/>
            <a:ext cx="4847340" cy="3406239"/>
          </a:xfrm>
          <a:prstGeom prst="rect">
            <a:avLst/>
          </a:prstGeom>
          <a:ln>
            <a:solidFill>
              <a:srgbClr val="001F40"/>
            </a:solidFill>
          </a:ln>
        </p:spPr>
      </p:pic>
      <p:sp>
        <p:nvSpPr>
          <p:cNvPr id="4" name="Shape 339">
            <a:extLst>
              <a:ext uri="{FF2B5EF4-FFF2-40B4-BE49-F238E27FC236}">
                <a16:creationId xmlns:a16="http://schemas.microsoft.com/office/drawing/2014/main" id="{88783511-F03B-6F4D-8FF8-2B59379A3FD1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Low power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F464C-E035-DE48-BD0F-C0F63A8940B3}"/>
              </a:ext>
            </a:extLst>
          </p:cNvPr>
          <p:cNvSpPr txBox="1"/>
          <p:nvPr/>
        </p:nvSpPr>
        <p:spPr>
          <a:xfrm>
            <a:off x="474271" y="5199677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 = 49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5ACCB-9C7E-EE4A-AA12-DBA863ACE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2" y="5721919"/>
            <a:ext cx="4772526" cy="1452106"/>
          </a:xfrm>
          <a:prstGeom prst="rect">
            <a:avLst/>
          </a:prstGeom>
          <a:ln>
            <a:solidFill>
              <a:srgbClr val="001F40"/>
            </a:solidFill>
          </a:ln>
        </p:spPr>
      </p:pic>
    </p:spTree>
    <p:extLst>
      <p:ext uri="{BB962C8B-B14F-4D97-AF65-F5344CB8AC3E}">
        <p14:creationId xmlns:p14="http://schemas.microsoft.com/office/powerpoint/2010/main" val="221855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3DE07-FB56-4643-9729-3F6AFF7F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986AE-C4A2-FB40-83C4-7458109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1" y="1717908"/>
            <a:ext cx="4847340" cy="3406239"/>
          </a:xfrm>
          <a:prstGeom prst="rect">
            <a:avLst/>
          </a:prstGeom>
          <a:ln>
            <a:solidFill>
              <a:srgbClr val="001F40"/>
            </a:solidFill>
          </a:ln>
        </p:spPr>
      </p:pic>
      <p:sp>
        <p:nvSpPr>
          <p:cNvPr id="4" name="Shape 339">
            <a:extLst>
              <a:ext uri="{FF2B5EF4-FFF2-40B4-BE49-F238E27FC236}">
                <a16:creationId xmlns:a16="http://schemas.microsoft.com/office/drawing/2014/main" id="{88783511-F03B-6F4D-8FF8-2B59379A3FD1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Low power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F464C-E035-DE48-BD0F-C0F63A8940B3}"/>
              </a:ext>
            </a:extLst>
          </p:cNvPr>
          <p:cNvSpPr txBox="1"/>
          <p:nvPr/>
        </p:nvSpPr>
        <p:spPr>
          <a:xfrm>
            <a:off x="474271" y="5199677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 = 49 studies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C856E-55E9-C34E-924E-79D77F1A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331" y="1426274"/>
            <a:ext cx="3973063" cy="4123395"/>
          </a:xfrm>
          <a:prstGeom prst="rect">
            <a:avLst/>
          </a:prstGeom>
          <a:ln>
            <a:solidFill>
              <a:srgbClr val="001F4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5ACCB-9C7E-EE4A-AA12-DBA863ACE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72" y="5721919"/>
            <a:ext cx="4772526" cy="1452106"/>
          </a:xfrm>
          <a:prstGeom prst="rect">
            <a:avLst/>
          </a:prstGeom>
          <a:ln>
            <a:solidFill>
              <a:srgbClr val="001F40"/>
            </a:solidFill>
          </a:ln>
        </p:spPr>
      </p:pic>
    </p:spTree>
    <p:extLst>
      <p:ext uri="{BB962C8B-B14F-4D97-AF65-F5344CB8AC3E}">
        <p14:creationId xmlns:p14="http://schemas.microsoft.com/office/powerpoint/2010/main" val="555851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3DE07-FB56-4643-9729-3F6AFF7F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986AE-C4A2-FB40-83C4-7458109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1" y="1717908"/>
            <a:ext cx="4847340" cy="3406239"/>
          </a:xfrm>
          <a:prstGeom prst="rect">
            <a:avLst/>
          </a:prstGeom>
          <a:ln>
            <a:solidFill>
              <a:srgbClr val="001F40"/>
            </a:solidFill>
          </a:ln>
        </p:spPr>
      </p:pic>
      <p:sp>
        <p:nvSpPr>
          <p:cNvPr id="4" name="Shape 339">
            <a:extLst>
              <a:ext uri="{FF2B5EF4-FFF2-40B4-BE49-F238E27FC236}">
                <a16:creationId xmlns:a16="http://schemas.microsoft.com/office/drawing/2014/main" id="{88783511-F03B-6F4D-8FF8-2B59379A3FD1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Low power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F464C-E035-DE48-BD0F-C0F63A8940B3}"/>
              </a:ext>
            </a:extLst>
          </p:cNvPr>
          <p:cNvSpPr txBox="1"/>
          <p:nvPr/>
        </p:nvSpPr>
        <p:spPr>
          <a:xfrm>
            <a:off x="474271" y="5199677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 = 49 studies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C856E-55E9-C34E-924E-79D77F1A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331" y="1426274"/>
            <a:ext cx="3973063" cy="4123395"/>
          </a:xfrm>
          <a:prstGeom prst="rect">
            <a:avLst/>
          </a:prstGeom>
          <a:ln>
            <a:solidFill>
              <a:srgbClr val="001F4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5ACCB-9C7E-EE4A-AA12-DBA863ACE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72" y="5721919"/>
            <a:ext cx="4772526" cy="1452106"/>
          </a:xfrm>
          <a:prstGeom prst="rect">
            <a:avLst/>
          </a:prstGeom>
          <a:ln>
            <a:solidFill>
              <a:srgbClr val="001F4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15F6D-389A-E44E-AC74-7964889B12FB}"/>
              </a:ext>
            </a:extLst>
          </p:cNvPr>
          <p:cNvSpPr txBox="1"/>
          <p:nvPr/>
        </p:nvSpPr>
        <p:spPr>
          <a:xfrm>
            <a:off x="5862135" y="5869536"/>
            <a:ext cx="360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 power studies are prone to inflated effect sizes (even if no true effect is present)!</a:t>
            </a:r>
          </a:p>
        </p:txBody>
      </p:sp>
    </p:spTree>
    <p:extLst>
      <p:ext uri="{BB962C8B-B14F-4D97-AF65-F5344CB8AC3E}">
        <p14:creationId xmlns:p14="http://schemas.microsoft.com/office/powerpoint/2010/main" val="289832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B7A48-04B5-B14B-A903-F8FEBB511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E891C5-041B-C245-B267-46038B144C92}"/>
              </a:ext>
            </a:extLst>
          </p:cNvPr>
          <p:cNvSpPr/>
          <p:nvPr/>
        </p:nvSpPr>
        <p:spPr>
          <a:xfrm>
            <a:off x="945397" y="2154266"/>
            <a:ext cx="8803037" cy="252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dirty="0">
                <a:ea typeface="Nunito"/>
                <a:cs typeface="Nunito"/>
                <a:sym typeface="Nunito"/>
              </a:rPr>
              <a:t>Type “M” error: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800" dirty="0"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dirty="0">
                <a:ea typeface="Nunito"/>
                <a:cs typeface="Nunito"/>
                <a:sym typeface="Nunito"/>
              </a:rPr>
              <a:t>Quantifies the proportion by which the critical value must exceed the effect size in order to achieve statistical significance</a:t>
            </a:r>
          </a:p>
        </p:txBody>
      </p:sp>
      <p:sp>
        <p:nvSpPr>
          <p:cNvPr id="4" name="Shape 339">
            <a:extLst>
              <a:ext uri="{FF2B5EF4-FFF2-40B4-BE49-F238E27FC236}">
                <a16:creationId xmlns:a16="http://schemas.microsoft.com/office/drawing/2014/main" id="{62CF0608-022F-8A46-8B8A-78F530B5647A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Low power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A5B64-382C-084D-B3BC-41658108F6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05A96A6-4B12-864F-86E2-97198E985A8D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26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34818" name="Shape 425">
            <a:extLst>
              <a:ext uri="{FF2B5EF4-FFF2-40B4-BE49-F238E27FC236}">
                <a16:creationId xmlns:a16="http://schemas.microsoft.com/office/drawing/2014/main" id="{1A3C71DF-59F2-E347-ABFE-4203162AD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314700"/>
            <a:ext cx="4445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Shape 426">
            <a:extLst>
              <a:ext uri="{FF2B5EF4-FFF2-40B4-BE49-F238E27FC236}">
                <a16:creationId xmlns:a16="http://schemas.microsoft.com/office/drawing/2014/main" id="{BEBD986C-9365-EB45-B9AB-F9FC2A9E18F6}"/>
              </a:ext>
            </a:extLst>
          </p:cNvPr>
          <p:cNvSpPr txBox="1"/>
          <p:nvPr/>
        </p:nvSpPr>
        <p:spPr>
          <a:xfrm>
            <a:off x="542925" y="2554288"/>
            <a:ext cx="8990013" cy="17716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3200" dirty="0">
                <a:latin typeface="+mn-lt"/>
                <a:ea typeface="Nunito"/>
                <a:cs typeface="Nunito"/>
                <a:sym typeface="Nunito"/>
              </a:rPr>
              <a:t>All data processing and analytical choices made </a:t>
            </a:r>
            <a:r>
              <a:rPr lang="en" sz="3200" u="sng" dirty="0">
                <a:latin typeface="+mn-lt"/>
                <a:ea typeface="Nunito"/>
                <a:cs typeface="Nunito"/>
                <a:sym typeface="Nunito"/>
              </a:rPr>
              <a:t>after</a:t>
            </a:r>
            <a:r>
              <a:rPr lang="en" sz="3200" dirty="0">
                <a:latin typeface="+mn-lt"/>
                <a:ea typeface="Nunito"/>
                <a:cs typeface="Nunito"/>
                <a:sym typeface="Nunito"/>
              </a:rPr>
              <a:t> seeing and interacting with your data</a:t>
            </a:r>
            <a:endParaRPr lang="en-CA" sz="3200" dirty="0">
              <a:latin typeface="+mn-lt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3200" dirty="0">
              <a:latin typeface="+mn-lt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3200" dirty="0">
                <a:latin typeface="+mn-lt"/>
                <a:ea typeface="Nunito"/>
                <a:cs typeface="Nunito"/>
                <a:sym typeface="Nunito"/>
              </a:rPr>
              <a:t>Results become </a:t>
            </a:r>
            <a:r>
              <a:rPr lang="en-CA" sz="3200" u="sng" dirty="0">
                <a:latin typeface="+mn-lt"/>
                <a:ea typeface="Nunito"/>
                <a:cs typeface="Nunito"/>
                <a:sym typeface="Nunito"/>
              </a:rPr>
              <a:t>data dependent</a:t>
            </a:r>
            <a:r>
              <a:rPr lang="en-CA" sz="3200" dirty="0">
                <a:latin typeface="+mn-lt"/>
                <a:ea typeface="Nunito"/>
                <a:cs typeface="Nunito"/>
                <a:sym typeface="Nunito"/>
              </a:rPr>
              <a:t>, and no longer adhere to the original hypothesis testing model</a:t>
            </a:r>
            <a:endParaRPr sz="3200" dirty="0">
              <a:latin typeface="+mn-lt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3200" dirty="0">
              <a:latin typeface="+mn-lt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3200" dirty="0">
              <a:latin typeface="+mn-lt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3200" dirty="0">
              <a:latin typeface="+mn-lt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3200" dirty="0">
              <a:latin typeface="+mn-lt"/>
              <a:ea typeface="Nunito"/>
              <a:cs typeface="Nunito"/>
              <a:sym typeface="Nunito"/>
            </a:endParaRPr>
          </a:p>
        </p:txBody>
      </p:sp>
      <p:sp>
        <p:nvSpPr>
          <p:cNvPr id="34820" name="Rectangle 14">
            <a:extLst>
              <a:ext uri="{FF2B5EF4-FFF2-40B4-BE49-F238E27FC236}">
                <a16:creationId xmlns:a16="http://schemas.microsoft.com/office/drawing/2014/main" id="{3858196E-C18A-9945-A448-668FFBA13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F864E3-32EA-904F-BBEA-16C45DB8E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4822" name="Shape 339">
            <a:extLst>
              <a:ext uri="{FF2B5EF4-FFF2-40B4-BE49-F238E27FC236}">
                <a16:creationId xmlns:a16="http://schemas.microsoft.com/office/drawing/2014/main" id="{C5FCDEE5-38E9-234A-A44C-35B1B1932C2D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>
                <a:solidFill>
                  <a:srgbClr val="021F40"/>
                </a:solidFill>
                <a:latin typeface="Calibri" panose="020F0502020204030204" pitchFamily="34" charset="0"/>
              </a:rPr>
              <a:t>Researcher degrees of freedom</a:t>
            </a:r>
            <a:endParaRPr lang="en-US" altLang="en-US" sz="3600" b="1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83E04-BA02-7943-BBBE-1E0742748D4E}"/>
              </a:ext>
            </a:extLst>
          </p:cNvPr>
          <p:cNvSpPr/>
          <p:nvPr/>
        </p:nvSpPr>
        <p:spPr>
          <a:xfrm>
            <a:off x="2767013" y="7335838"/>
            <a:ext cx="6765925" cy="3000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1200" dirty="0">
                <a:solidFill>
                  <a:schemeClr val="bg1">
                    <a:lumMod val="85000"/>
                  </a:schemeClr>
                </a:solidFill>
                <a:latin typeface="Andale Mono"/>
                <a:ea typeface="Nunito"/>
                <a:cs typeface="Andale Mono"/>
                <a:sym typeface="Nunito"/>
              </a:rPr>
              <a:t>Simmons </a:t>
            </a:r>
            <a:r>
              <a:rPr lang="en" sz="1200" i="1" dirty="0">
                <a:solidFill>
                  <a:schemeClr val="bg1">
                    <a:lumMod val="85000"/>
                  </a:schemeClr>
                </a:solidFill>
                <a:latin typeface="Andale Mono"/>
                <a:ea typeface="Nunito"/>
                <a:cs typeface="Andale Mono"/>
                <a:sym typeface="Nunito"/>
              </a:rPr>
              <a:t>et al.</a:t>
            </a:r>
            <a:r>
              <a:rPr lang="en" sz="1200" dirty="0">
                <a:solidFill>
                  <a:schemeClr val="bg1">
                    <a:lumMod val="85000"/>
                  </a:schemeClr>
                </a:solidFill>
                <a:latin typeface="Andale Mono"/>
                <a:ea typeface="Nunito"/>
                <a:cs typeface="Andale Mono"/>
                <a:sym typeface="Nunito"/>
              </a:rPr>
              <a:t> 2011. </a:t>
            </a:r>
            <a:r>
              <a:rPr lang="en" sz="1200" i="1" dirty="0">
                <a:solidFill>
                  <a:schemeClr val="bg1">
                    <a:lumMod val="85000"/>
                  </a:schemeClr>
                </a:solidFill>
                <a:latin typeface="Andale Mono"/>
                <a:ea typeface="Nunito"/>
                <a:cs typeface="Andale Mono"/>
                <a:sym typeface="Nunito"/>
              </a:rPr>
              <a:t>Psychological Science</a:t>
            </a:r>
            <a:r>
              <a:rPr lang="en" sz="1200" dirty="0">
                <a:solidFill>
                  <a:schemeClr val="bg1">
                    <a:lumMod val="85000"/>
                  </a:schemeClr>
                </a:solidFill>
                <a:latin typeface="Andale Mono"/>
                <a:ea typeface="Nunito"/>
                <a:cs typeface="Andale Mono"/>
                <a:sym typeface="Nunito"/>
              </a:rPr>
              <a:t> </a:t>
            </a:r>
            <a:r>
              <a:rPr lang="en" sz="1200" b="1" dirty="0">
                <a:solidFill>
                  <a:schemeClr val="bg1">
                    <a:lumMod val="85000"/>
                  </a:schemeClr>
                </a:solidFill>
                <a:latin typeface="Andale Mono"/>
                <a:ea typeface="Nunito"/>
                <a:cs typeface="Andale Mono"/>
                <a:sym typeface="Nunito"/>
              </a:rPr>
              <a:t>22</a:t>
            </a:r>
            <a:r>
              <a:rPr lang="en" sz="1200" dirty="0">
                <a:solidFill>
                  <a:schemeClr val="bg1">
                    <a:lumMod val="85000"/>
                  </a:schemeClr>
                </a:solidFill>
                <a:latin typeface="Andale Mono"/>
                <a:ea typeface="Nunito"/>
                <a:cs typeface="Andale Mono"/>
                <a:sym typeface="Nunito"/>
              </a:rPr>
              <a:t>:1359-1356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9ADA9-0B97-6B4B-94B2-F34464DCA7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37D633E-C1A5-B141-96E4-B3925E78E95B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27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35842" name="Shape 339">
            <a:extLst>
              <a:ext uri="{FF2B5EF4-FFF2-40B4-BE49-F238E27FC236}">
                <a16:creationId xmlns:a16="http://schemas.microsoft.com/office/drawing/2014/main" id="{D6827587-00BC-7D47-9FFA-804B08D62EE6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>
                <a:solidFill>
                  <a:srgbClr val="021F40"/>
                </a:solidFill>
                <a:latin typeface="Calibri" panose="020F0502020204030204" pitchFamily="34" charset="0"/>
              </a:rPr>
              <a:t>Researcher degrees of freedom</a:t>
            </a:r>
            <a:endParaRPr lang="en-US" altLang="en-US" sz="3600" b="1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hape 435">
            <a:extLst>
              <a:ext uri="{FF2B5EF4-FFF2-40B4-BE49-F238E27FC236}">
                <a16:creationId xmlns:a16="http://schemas.microsoft.com/office/drawing/2014/main" id="{BF2F4119-959B-2D49-90F5-2DF2FCEA558E}"/>
              </a:ext>
            </a:extLst>
          </p:cNvPr>
          <p:cNvSpPr txBox="1"/>
          <p:nvPr/>
        </p:nvSpPr>
        <p:spPr>
          <a:xfrm>
            <a:off x="363538" y="2759075"/>
            <a:ext cx="9520237" cy="221138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latin typeface="+mn-lt"/>
                <a:ea typeface="Nunito"/>
                <a:cs typeface="Nunito"/>
                <a:sym typeface="Nunito"/>
              </a:rPr>
              <a:t>Should more data be collected?</a:t>
            </a:r>
            <a:endParaRPr lang="en-CA" sz="2800" dirty="0">
              <a:latin typeface="+mn-lt"/>
              <a:ea typeface="Nunito"/>
              <a:cs typeface="Nunito"/>
              <a:sym typeface="Nunito"/>
            </a:endParaRPr>
          </a:p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latin typeface="+mn-lt"/>
                <a:ea typeface="Nunito"/>
                <a:cs typeface="Nunito"/>
                <a:sym typeface="Nunito"/>
              </a:rPr>
              <a:t>Should I exclude this ”outlier”? Is it an ”outlier”?</a:t>
            </a:r>
            <a:endParaRPr lang="en-CA" sz="2800" dirty="0">
              <a:latin typeface="+mn-lt"/>
              <a:ea typeface="Nunito"/>
              <a:cs typeface="Nunito"/>
              <a:sym typeface="Nunito"/>
            </a:endParaRPr>
          </a:p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latin typeface="+mn-lt"/>
                <a:ea typeface="Nunito"/>
                <a:cs typeface="Nunito"/>
                <a:sym typeface="Nunito"/>
              </a:rPr>
              <a:t>These extra variables I measured, should they be used?</a:t>
            </a:r>
            <a:endParaRPr lang="en-CA" sz="2800" dirty="0">
              <a:latin typeface="+mn-lt"/>
              <a:ea typeface="Nunito"/>
              <a:cs typeface="Nunito"/>
              <a:sym typeface="Nunito"/>
            </a:endParaRPr>
          </a:p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latin typeface="+mn-lt"/>
                <a:ea typeface="Nunito"/>
                <a:cs typeface="Nunito"/>
                <a:sym typeface="Nunito"/>
              </a:rPr>
              <a:t>This analysis seems to behave better than the other…</a:t>
            </a:r>
            <a:endParaRPr lang="en-CA" sz="2800" dirty="0">
              <a:latin typeface="+mn-lt"/>
              <a:ea typeface="Nunito"/>
              <a:cs typeface="Nunito"/>
              <a:sym typeface="Nunito"/>
            </a:endParaRPr>
          </a:p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latin typeface="+mn-lt"/>
                <a:ea typeface="Nunito"/>
                <a:cs typeface="Nunito"/>
                <a:sym typeface="Nunito"/>
              </a:rPr>
              <a:t>Which variable should I use as my main dependent variable?</a:t>
            </a:r>
            <a:endParaRPr lang="en-CA" sz="2800" dirty="0">
              <a:latin typeface="+mn-lt"/>
              <a:ea typeface="Nunito"/>
              <a:cs typeface="Nunito"/>
              <a:sym typeface="Nunito"/>
            </a:endParaRPr>
          </a:p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latin typeface="+mn-lt"/>
                <a:ea typeface="Nunito"/>
                <a:cs typeface="Nunito"/>
                <a:sym typeface="Nunito"/>
              </a:rPr>
              <a:t>How should I treat this covariate?</a:t>
            </a:r>
            <a:br>
              <a:rPr lang="en" sz="2800" dirty="0">
                <a:latin typeface="+mn-lt"/>
                <a:ea typeface="Nunito"/>
                <a:cs typeface="Nunito"/>
                <a:sym typeface="Nunito"/>
              </a:rPr>
            </a:br>
            <a:endParaRPr sz="2800" dirty="0">
              <a:latin typeface="+mn-lt"/>
              <a:ea typeface="Nunito"/>
              <a:cs typeface="Nunito"/>
              <a:sym typeface="Nunito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189A7B53-6603-F944-B567-A9D509142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FE0526-AE85-054C-9EEA-EDBCEED1C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CAB077-0F11-5242-BA9D-EC6C1B9813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46FE386-BFD7-D24C-AB6A-184D9D3F6541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28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36866" name="Shape 339">
            <a:extLst>
              <a:ext uri="{FF2B5EF4-FFF2-40B4-BE49-F238E27FC236}">
                <a16:creationId xmlns:a16="http://schemas.microsoft.com/office/drawing/2014/main" id="{16A9DC20-ED2F-FE4A-A886-CC93FFA8600C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Researcher degrees of freedom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22311-1723-5145-88E7-4AABCA9A5D70}"/>
              </a:ext>
            </a:extLst>
          </p:cNvPr>
          <p:cNvSpPr/>
          <p:nvPr/>
        </p:nvSpPr>
        <p:spPr>
          <a:xfrm>
            <a:off x="176213" y="5659438"/>
            <a:ext cx="9707562" cy="1443037"/>
          </a:xfrm>
          <a:prstGeom prst="rect">
            <a:avLst/>
          </a:prstGeom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en-US" sz="2800" b="1">
                <a:solidFill>
                  <a:srgbClr val="0C1A33"/>
                </a:solidFill>
                <a:latin typeface="Calibri" panose="020F0502020204030204" pitchFamily="34" charset="0"/>
                <a:sym typeface="Nunito" charset="0"/>
              </a:rPr>
              <a:t>Often feel very reasonable and logical in the moment, but…</a:t>
            </a:r>
            <a:endParaRPr lang="en-CA" altLang="en-US" sz="2800" b="1">
              <a:solidFill>
                <a:srgbClr val="0C1A33"/>
              </a:solidFill>
              <a:latin typeface="Calibri" panose="020F0502020204030204" pitchFamily="34" charset="0"/>
              <a:sym typeface="Nunito" charset="0"/>
            </a:endParaRPr>
          </a:p>
          <a:p>
            <a:pPr eaLnBrk="1" hangingPunct="1">
              <a:lnSpc>
                <a:spcPct val="115000"/>
              </a:lnSpc>
            </a:pPr>
            <a:endParaRPr lang="en-CA" altLang="en-US" sz="2400">
              <a:solidFill>
                <a:srgbClr val="0C1A33"/>
              </a:solidFill>
              <a:latin typeface="Calibri" panose="020F0502020204030204" pitchFamily="34" charset="0"/>
              <a:sym typeface="Nunito" charset="0"/>
            </a:endParaRPr>
          </a:p>
          <a:p>
            <a:pPr eaLnBrk="1" hangingPunct="1"/>
            <a:r>
              <a:rPr lang="en-CA" altLang="en-US" sz="2800" b="1">
                <a:solidFill>
                  <a:srgbClr val="0C1A33"/>
                </a:solidFill>
                <a:latin typeface="Calibri" panose="020F0502020204030204" pitchFamily="34" charset="0"/>
                <a:sym typeface="Nunito" charset="0"/>
              </a:rPr>
              <a:t>Inflates false-positive rates and </a:t>
            </a:r>
            <a:r>
              <a:rPr lang="en-CA" altLang="en-US" sz="2800" b="1" i="1">
                <a:solidFill>
                  <a:srgbClr val="0C1A33"/>
                </a:solidFill>
                <a:latin typeface="Calibri" panose="020F0502020204030204" pitchFamily="34" charset="0"/>
                <a:sym typeface="Nunito" charset="0"/>
              </a:rPr>
              <a:t>P</a:t>
            </a:r>
            <a:r>
              <a:rPr lang="en-CA" altLang="en-US" sz="2800" b="1">
                <a:solidFill>
                  <a:srgbClr val="0C1A33"/>
                </a:solidFill>
                <a:latin typeface="Calibri" panose="020F0502020204030204" pitchFamily="34" charset="0"/>
                <a:sym typeface="Nunito" charset="0"/>
              </a:rPr>
              <a:t>-values become uninformative</a:t>
            </a:r>
            <a:endParaRPr lang="en-US" altLang="en-US" sz="2800" b="1">
              <a:solidFill>
                <a:srgbClr val="0C1A33"/>
              </a:solidFill>
              <a:latin typeface="Calibri" panose="020F0502020204030204" pitchFamily="34" charset="0"/>
              <a:sym typeface="Nunito" charset="0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775A4A1B-FB53-3648-8BD8-F02132538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EC410-BCDB-BA4E-AEA5-F84F26E69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9741175C-835C-CE4A-930E-96904D0418AC}"/>
              </a:ext>
            </a:extLst>
          </p:cNvPr>
          <p:cNvSpPr txBox="1"/>
          <p:nvPr/>
        </p:nvSpPr>
        <p:spPr>
          <a:xfrm>
            <a:off x="363538" y="2759075"/>
            <a:ext cx="9520237" cy="221138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Should more data be collected?</a:t>
            </a:r>
            <a:endParaRPr lang="en-CA" sz="2800" dirty="0">
              <a:solidFill>
                <a:schemeClr val="bg1">
                  <a:lumMod val="65000"/>
                </a:schemeClr>
              </a:solidFill>
              <a:latin typeface="+mn-lt"/>
              <a:ea typeface="Nunito"/>
              <a:cs typeface="Nunito"/>
              <a:sym typeface="Nunito"/>
            </a:endParaRPr>
          </a:p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Should I exclude this ”outlier”? Is it an ”outlier”?</a:t>
            </a:r>
            <a:endParaRPr lang="en-CA" sz="2800" dirty="0">
              <a:solidFill>
                <a:schemeClr val="bg1">
                  <a:lumMod val="65000"/>
                </a:schemeClr>
              </a:solidFill>
              <a:latin typeface="+mn-lt"/>
              <a:ea typeface="Nunito"/>
              <a:cs typeface="Nunito"/>
              <a:sym typeface="Nunito"/>
            </a:endParaRPr>
          </a:p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These extra variables I measured, should they be used?</a:t>
            </a:r>
            <a:endParaRPr lang="en-CA" sz="2800" dirty="0">
              <a:solidFill>
                <a:schemeClr val="bg1">
                  <a:lumMod val="65000"/>
                </a:schemeClr>
              </a:solidFill>
              <a:latin typeface="+mn-lt"/>
              <a:ea typeface="Nunito"/>
              <a:cs typeface="Nunito"/>
              <a:sym typeface="Nunito"/>
            </a:endParaRPr>
          </a:p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This analysis seems to behave better than the other…</a:t>
            </a:r>
            <a:endParaRPr lang="en-CA" sz="2800" dirty="0">
              <a:solidFill>
                <a:schemeClr val="bg1">
                  <a:lumMod val="65000"/>
                </a:schemeClr>
              </a:solidFill>
              <a:latin typeface="+mn-lt"/>
              <a:ea typeface="Nunito"/>
              <a:cs typeface="Nunito"/>
              <a:sym typeface="Nunito"/>
            </a:endParaRPr>
          </a:p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Which variable should I use as my main dependent variable?</a:t>
            </a:r>
            <a:endParaRPr lang="en-CA" sz="2800" dirty="0">
              <a:solidFill>
                <a:schemeClr val="bg1">
                  <a:lumMod val="65000"/>
                </a:schemeClr>
              </a:solidFill>
              <a:latin typeface="+mn-lt"/>
              <a:ea typeface="Nunito"/>
              <a:cs typeface="Nunito"/>
              <a:sym typeface="Nunito"/>
            </a:endParaRPr>
          </a:p>
          <a:p>
            <a:pPr indent="-342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How should I treat this covariate?</a:t>
            </a:r>
            <a:br>
              <a:rPr lang="en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Nunito"/>
                <a:cs typeface="Nunito"/>
                <a:sym typeface="Nunito"/>
              </a:rPr>
            </a:br>
            <a:endParaRPr sz="2800" dirty="0">
              <a:solidFill>
                <a:schemeClr val="bg1">
                  <a:lumMod val="65000"/>
                </a:schemeClr>
              </a:solidFill>
              <a:latin typeface="+mn-lt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6A47C-5B29-2C40-8FA2-EAF4110F5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871B6-CA9D-7247-9B3D-447FCDE1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58" y="1373862"/>
            <a:ext cx="8934617" cy="5014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26E12-4D0A-434B-BED1-24AC5EA90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5" y="6617368"/>
            <a:ext cx="6029772" cy="461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99907-8D36-0E4D-8652-814AA7F2B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934" y="6459300"/>
            <a:ext cx="1483383" cy="605889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2E06D547-4FEA-FF47-A314-5B92EBE1A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57C04C-B27E-5842-BF9C-1DAAEC6B0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02E7E33-344D-B749-B783-771E6FDBA99C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Researcher degrees of freedom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B3DAA-F2B0-594F-A092-A9AB929A83A6}"/>
              </a:ext>
            </a:extLst>
          </p:cNvPr>
          <p:cNvSpPr/>
          <p:nvPr/>
        </p:nvSpPr>
        <p:spPr>
          <a:xfrm>
            <a:off x="7323668" y="2497667"/>
            <a:ext cx="823050" cy="3716867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9A148-2E2D-1445-98B0-26EA9FC9D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5450C-0A8C-0545-9487-83D73D4E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41" y="1238322"/>
            <a:ext cx="7469522" cy="59433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15928B-ECBD-9344-8753-84EA0F35D042}"/>
              </a:ext>
            </a:extLst>
          </p:cNvPr>
          <p:cNvSpPr txBox="1"/>
          <p:nvPr/>
        </p:nvSpPr>
        <p:spPr>
          <a:xfrm>
            <a:off x="3701885" y="712099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openscience.ubc.ca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291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E683F1-FD79-744A-8F1C-F035F996D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009B3-42BD-F443-8847-BE171BDE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1" y="1621647"/>
            <a:ext cx="5051848" cy="1542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958C1-ED61-E645-8E58-91BEAF63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251" y="1561519"/>
            <a:ext cx="5302250" cy="2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1BC154-6F64-EA42-8B7E-C110773BC2A0}"/>
              </a:ext>
            </a:extLst>
          </p:cNvPr>
          <p:cNvSpPr txBox="1"/>
          <p:nvPr/>
        </p:nvSpPr>
        <p:spPr>
          <a:xfrm>
            <a:off x="5478552" y="2552377"/>
            <a:ext cx="4123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149 randomly selected articles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864FAA4A-0FC1-F74A-A8B9-5479575C0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5BBE2D-9632-EC4E-89A5-468277FCB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Shape 339">
            <a:extLst>
              <a:ext uri="{FF2B5EF4-FFF2-40B4-BE49-F238E27FC236}">
                <a16:creationId xmlns:a16="http://schemas.microsoft.com/office/drawing/2014/main" id="{10A399C3-A5FE-FC49-8703-46C3B84A001D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Inaccessible data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55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7C8229-84F4-2A47-9DC1-7870A42C6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F99068-B9C5-EF46-8ECD-C3506C04A666}"/>
              </a:ext>
            </a:extLst>
          </p:cNvPr>
          <p:cNvSpPr/>
          <p:nvPr/>
        </p:nvSpPr>
        <p:spPr>
          <a:xfrm>
            <a:off x="631575" y="3935894"/>
            <a:ext cx="90697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n-lt"/>
              </a:rPr>
              <a:t>Among the 104 articles with empirical data in which protocols or data sharing would be pertinent, </a:t>
            </a:r>
            <a:r>
              <a:rPr lang="en-US" sz="2800" b="1" dirty="0">
                <a:latin typeface="+mn-lt"/>
              </a:rPr>
              <a:t>19</a:t>
            </a:r>
            <a:r>
              <a:rPr lang="en-US" sz="2800" dirty="0">
                <a:latin typeface="+mn-lt"/>
              </a:rPr>
              <a:t> (18.3% [11.6% to 27.3%]) discussed publicly available data; </a:t>
            </a:r>
            <a:r>
              <a:rPr lang="en-US" sz="2800" u="sng" dirty="0">
                <a:latin typeface="+mn-lt"/>
              </a:rPr>
              <a:t>only one </a:t>
            </a:r>
            <a:r>
              <a:rPr lang="en-US" sz="2800" dirty="0">
                <a:latin typeface="+mn-lt"/>
              </a:rPr>
              <a:t>(1.0% [0.1% to 6.0%]) included a link to a full study protocol.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2A5325C2-EDB6-C54B-84C8-A27F2BA44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647E01-B51D-5149-B0A9-5B60EE9F0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1AB477-759B-154E-85AE-3809EA474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1" y="1621647"/>
            <a:ext cx="5051848" cy="1542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39C6EC-C4D5-E94E-B655-4B0992B1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251" y="1561519"/>
            <a:ext cx="5302250" cy="2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D02C2A-9857-634F-A457-7A9EF4E9D2A6}"/>
              </a:ext>
            </a:extLst>
          </p:cNvPr>
          <p:cNvSpPr txBox="1"/>
          <p:nvPr/>
        </p:nvSpPr>
        <p:spPr>
          <a:xfrm>
            <a:off x="5478552" y="2552377"/>
            <a:ext cx="4123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149 randomly selected articles</a:t>
            </a:r>
          </a:p>
        </p:txBody>
      </p:sp>
      <p:sp>
        <p:nvSpPr>
          <p:cNvPr id="12" name="Shape 339">
            <a:extLst>
              <a:ext uri="{FF2B5EF4-FFF2-40B4-BE49-F238E27FC236}">
                <a16:creationId xmlns:a16="http://schemas.microsoft.com/office/drawing/2014/main" id="{FB9891A4-D59F-B944-A6C5-E5A3C6F37CC1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Inaccessible data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93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96F56-2412-DD4C-88F6-A3712D6280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9763C4F-7EDC-0B47-B57B-16D0E60B06F2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32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32770" name="Picture 2" descr="Screen Shot 2015-10-06 at 6.20.36 PM.png">
            <a:extLst>
              <a:ext uri="{FF2B5EF4-FFF2-40B4-BE49-F238E27FC236}">
                <a16:creationId xmlns:a16="http://schemas.microsoft.com/office/drawing/2014/main" id="{09F15C6A-2E11-1548-8D46-C86D1D5C3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589088"/>
            <a:ext cx="9144000" cy="5338762"/>
          </a:xfrm>
          <a:prstGeom prst="rect">
            <a:avLst/>
          </a:prstGeom>
          <a:noFill/>
          <a:ln w="9525">
            <a:solidFill>
              <a:srgbClr val="021F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18991B-D80A-0E4E-BAB3-781F8DAA2EF2}"/>
              </a:ext>
            </a:extLst>
          </p:cNvPr>
          <p:cNvSpPr txBox="1"/>
          <p:nvPr/>
        </p:nvSpPr>
        <p:spPr>
          <a:xfrm>
            <a:off x="6630988" y="7392988"/>
            <a:ext cx="26082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Andale Mono"/>
                <a:ea typeface="ＭＳ Ｐゴシック" charset="0"/>
                <a:cs typeface="Andale Mono"/>
              </a:rPr>
              <a:t>Silberzahn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ndale Mono"/>
                <a:ea typeface="ＭＳ Ｐゴシック" charset="0"/>
                <a:cs typeface="Andale Mono"/>
              </a:rPr>
              <a:t> et al., 2018, AMPPS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77031-576C-124B-8947-D96334D4D32A}"/>
              </a:ext>
            </a:extLst>
          </p:cNvPr>
          <p:cNvSpPr txBox="1"/>
          <p:nvPr/>
        </p:nvSpPr>
        <p:spPr>
          <a:xfrm>
            <a:off x="3338513" y="7392988"/>
            <a:ext cx="2930525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ndale Mono"/>
                <a:ea typeface="ＭＳ Ｐゴシック" charset="0"/>
                <a:cs typeface="Andale Mono"/>
              </a:rPr>
              <a:t>Figure credit: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Andale Mono"/>
                <a:ea typeface="ＭＳ Ｐゴシック" charset="0"/>
                <a:cs typeface="Andale Mono"/>
              </a:rPr>
              <a:t>fivethirtyeight.com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Andale Mono"/>
              <a:ea typeface="ＭＳ Ｐゴシック" charset="0"/>
              <a:cs typeface="Andale Mono"/>
            </a:endParaRPr>
          </a:p>
        </p:txBody>
      </p:sp>
      <p:sp>
        <p:nvSpPr>
          <p:cNvPr id="32773" name="Shape 339">
            <a:extLst>
              <a:ext uri="{FF2B5EF4-FFF2-40B4-BE49-F238E27FC236}">
                <a16:creationId xmlns:a16="http://schemas.microsoft.com/office/drawing/2014/main" id="{82560B6C-D5E5-F642-912A-8A9685074FCC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>
                <a:solidFill>
                  <a:srgbClr val="021F40"/>
                </a:solidFill>
                <a:latin typeface="Calibri" panose="020F0502020204030204" pitchFamily="34" charset="0"/>
              </a:rPr>
              <a:t>Analytical flexibility</a:t>
            </a:r>
            <a:endParaRPr lang="en-US" altLang="en-US" sz="3600" b="1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14ED5A-941C-3A49-8A80-6BDEA0961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2775" name="Rectangle 14">
            <a:extLst>
              <a:ext uri="{FF2B5EF4-FFF2-40B4-BE49-F238E27FC236}">
                <a16:creationId xmlns:a16="http://schemas.microsoft.com/office/drawing/2014/main" id="{39E0D5F8-09A3-9B4F-9EE4-2A12737B6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</p:spTree>
    <p:extLst>
      <p:ext uri="{BB962C8B-B14F-4D97-AF65-F5344CB8AC3E}">
        <p14:creationId xmlns:p14="http://schemas.microsoft.com/office/powerpoint/2010/main" val="178722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79BA50-DDAC-3741-981F-C18C7AB0F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4DA0C6D-9F68-2F48-B253-0BCBCD765223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33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27650" name="Shape 379">
            <a:extLst>
              <a:ext uri="{FF2B5EF4-FFF2-40B4-BE49-F238E27FC236}">
                <a16:creationId xmlns:a16="http://schemas.microsoft.com/office/drawing/2014/main" id="{7050196A-8E07-7347-957E-6F62EFB5011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921" y="2416736"/>
            <a:ext cx="7745412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Shape 362">
            <a:extLst>
              <a:ext uri="{FF2B5EF4-FFF2-40B4-BE49-F238E27FC236}">
                <a16:creationId xmlns:a16="http://schemas.microsoft.com/office/drawing/2014/main" id="{62614CE5-8A77-CD40-86AC-61BCD9C2C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738" y="7292975"/>
            <a:ext cx="5803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200">
                <a:solidFill>
                  <a:srgbClr val="999999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Reference: http://www.nature.com/articles/s41562-016-0021#f1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72FE1C-2FA5-AA41-ACFA-AD82AF835192}"/>
              </a:ext>
            </a:extLst>
          </p:cNvPr>
          <p:cNvSpPr txBox="1"/>
          <p:nvPr/>
        </p:nvSpPr>
        <p:spPr>
          <a:xfrm>
            <a:off x="6538758" y="3145399"/>
            <a:ext cx="1893888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Lack of replication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AC4671-9FF4-6540-B220-0B5616BC9788}"/>
              </a:ext>
            </a:extLst>
          </p:cNvPr>
          <p:cNvSpPr txBox="1"/>
          <p:nvPr/>
        </p:nvSpPr>
        <p:spPr>
          <a:xfrm>
            <a:off x="871383" y="5496486"/>
            <a:ext cx="20066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Analytical flexibility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8E78E51-1114-FC4D-95D1-2C3B079CD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7655" name="Rectangle 14">
            <a:extLst>
              <a:ext uri="{FF2B5EF4-FFF2-40B4-BE49-F238E27FC236}">
                <a16:creationId xmlns:a16="http://schemas.microsoft.com/office/drawing/2014/main" id="{7D77B124-E90C-AE4F-AE57-7A868B66A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Sources of problem</a:t>
            </a:r>
          </a:p>
        </p:txBody>
      </p:sp>
      <p:sp>
        <p:nvSpPr>
          <p:cNvPr id="27656" name="Shape 339">
            <a:extLst>
              <a:ext uri="{FF2B5EF4-FFF2-40B4-BE49-F238E27FC236}">
                <a16:creationId xmlns:a16="http://schemas.microsoft.com/office/drawing/2014/main" id="{5FB81DF6-6E03-664E-B59A-9CE223592131}"/>
              </a:ext>
            </a:extLst>
          </p:cNvPr>
          <p:cNvSpPr txBox="1">
            <a:spLocks/>
          </p:cNvSpPr>
          <p:nvPr/>
        </p:nvSpPr>
        <p:spPr bwMode="auto">
          <a:xfrm>
            <a:off x="1088871" y="1095936"/>
            <a:ext cx="786447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 dirty="0">
                <a:solidFill>
                  <a:srgbClr val="021F40"/>
                </a:solidFill>
                <a:latin typeface="Calibri" panose="020F0502020204030204" pitchFamily="34" charset="0"/>
              </a:rPr>
              <a:t>Sources of the problem</a:t>
            </a:r>
            <a:endParaRPr lang="en-US" altLang="en-US" sz="4400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23E45-7CC9-B149-BC64-6AB61A39EB9D}"/>
              </a:ext>
            </a:extLst>
          </p:cNvPr>
          <p:cNvSpPr txBox="1"/>
          <p:nvPr/>
        </p:nvSpPr>
        <p:spPr>
          <a:xfrm>
            <a:off x="540848" y="695826"/>
            <a:ext cx="8685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distinction between </a:t>
            </a:r>
            <a:r>
              <a:rPr lang="en-US" b="1" u="sng" dirty="0">
                <a:solidFill>
                  <a:srgbClr val="FF0000"/>
                </a:solidFill>
              </a:rPr>
              <a:t>Confirmatory studies</a:t>
            </a:r>
            <a:r>
              <a:rPr lang="en-US" b="1" dirty="0">
                <a:solidFill>
                  <a:srgbClr val="FF0000"/>
                </a:solidFill>
              </a:rPr>
              <a:t> vs </a:t>
            </a:r>
            <a:r>
              <a:rPr lang="en-US" b="1" u="sng" dirty="0">
                <a:solidFill>
                  <a:srgbClr val="FF0000"/>
                </a:solidFill>
              </a:rPr>
              <a:t>Exploratory studies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82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E4293-B966-D94D-AE83-FB3AA400E3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1A25B-DB88-A741-A661-EC23BEC9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963"/>
            <a:ext cx="10058400" cy="603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55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946E8-8065-8542-A11C-6D50EEA55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60B95D1-C1CA-7446-859E-6FFD8E30E026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35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65538" name="Shape 472">
            <a:extLst>
              <a:ext uri="{FF2B5EF4-FFF2-40B4-BE49-F238E27FC236}">
                <a16:creationId xmlns:a16="http://schemas.microsoft.com/office/drawing/2014/main" id="{BA879086-14BF-2A4E-887E-222757C202B0}"/>
              </a:ext>
            </a:extLst>
          </p:cNvPr>
          <p:cNvSpPr txBox="1">
            <a:spLocks/>
          </p:cNvSpPr>
          <p:nvPr/>
        </p:nvSpPr>
        <p:spPr bwMode="auto">
          <a:xfrm>
            <a:off x="2443163" y="2798763"/>
            <a:ext cx="5172075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900" dirty="0">
                <a:solidFill>
                  <a:srgbClr val="021F4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4900" dirty="0">
                <a:solidFill>
                  <a:srgbClr val="021F40"/>
                </a:solidFill>
                <a:latin typeface="Calibri" panose="020F0502020204030204" pitchFamily="34" charset="0"/>
              </a:rPr>
              <a:t> solution:</a:t>
            </a:r>
          </a:p>
          <a:p>
            <a:pPr algn="ctr"/>
            <a:r>
              <a:rPr lang="en-US" altLang="en-US" sz="4900" dirty="0">
                <a:solidFill>
                  <a:srgbClr val="021F40"/>
                </a:solidFill>
                <a:latin typeface="Calibri" panose="020F0502020204030204" pitchFamily="34" charset="0"/>
              </a:rPr>
              <a:t>practice</a:t>
            </a:r>
          </a:p>
          <a:p>
            <a:pPr algn="ctr"/>
            <a:r>
              <a:rPr lang="en-US" altLang="en-US" sz="4900" dirty="0">
                <a:solidFill>
                  <a:srgbClr val="021F40"/>
                </a:solidFill>
                <a:latin typeface="Calibri" panose="020F0502020204030204" pitchFamily="34" charset="0"/>
              </a:rPr>
              <a:t>Open Science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890E38F3-78C1-E646-84C5-5DB2AFF48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3D8F7B-089D-D943-B64D-0D797E2B1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383D1-5762-D345-BCA7-D28F5510B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9A8F8A2-259A-C342-9940-B1003AF975D6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36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Shape 506">
            <a:extLst>
              <a:ext uri="{FF2B5EF4-FFF2-40B4-BE49-F238E27FC236}">
                <a16:creationId xmlns:a16="http://schemas.microsoft.com/office/drawing/2014/main" id="{5D71004F-E039-1243-8679-FA516A8FEE35}"/>
              </a:ext>
            </a:extLst>
          </p:cNvPr>
          <p:cNvSpPr txBox="1">
            <a:spLocks/>
          </p:cNvSpPr>
          <p:nvPr/>
        </p:nvSpPr>
        <p:spPr>
          <a:xfrm>
            <a:off x="373063" y="1833563"/>
            <a:ext cx="9375775" cy="2541587"/>
          </a:xfrm>
          <a:prstGeom prst="rect">
            <a:avLst/>
          </a:prstGeom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3200" dirty="0">
                <a:solidFill>
                  <a:srgbClr val="021F40"/>
                </a:solidFill>
                <a:latin typeface="Calibri" panose="020F0502020204030204" pitchFamily="34" charset="0"/>
              </a:rPr>
              <a:t>Vast majority of the scientific workflow is obscured*</a:t>
            </a:r>
          </a:p>
          <a:p>
            <a:pPr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altLang="en-US" sz="3200" dirty="0">
                <a:solidFill>
                  <a:srgbClr val="021F40"/>
                </a:solidFill>
                <a:latin typeface="Calibri" panose="020F0502020204030204" pitchFamily="34" charset="0"/>
              </a:rPr>
              <a:t>As a result:</a:t>
            </a:r>
          </a:p>
          <a:p>
            <a:pPr>
              <a:spcBef>
                <a:spcPts val="160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altLang="en-US" sz="3200" dirty="0">
                <a:solidFill>
                  <a:srgbClr val="021F40"/>
                </a:solidFill>
                <a:latin typeface="Calibri" panose="020F0502020204030204" pitchFamily="34" charset="0"/>
              </a:rPr>
              <a:t> Hard to reproduce others’ work</a:t>
            </a:r>
          </a:p>
          <a:p>
            <a:pPr>
              <a:buSzPts val="1800"/>
              <a:buFont typeface="Arial" panose="020B0604020202020204" pitchFamily="34" charset="0"/>
              <a:buChar char="●"/>
            </a:pPr>
            <a:r>
              <a:rPr lang="en-US" altLang="en-US" sz="3200" dirty="0">
                <a:solidFill>
                  <a:srgbClr val="021F40"/>
                </a:solidFill>
                <a:latin typeface="Calibri" panose="020F0502020204030204" pitchFamily="34" charset="0"/>
              </a:rPr>
              <a:t> Hard to reproduce our own work!</a:t>
            </a:r>
          </a:p>
          <a:p>
            <a:pPr>
              <a:buSzPts val="1800"/>
              <a:buFont typeface="Arial" panose="020B0604020202020204" pitchFamily="34" charset="0"/>
              <a:buChar char="●"/>
            </a:pPr>
            <a:r>
              <a:rPr lang="en-US" altLang="en-US" sz="3200" dirty="0">
                <a:solidFill>
                  <a:srgbClr val="021F40"/>
                </a:solidFill>
                <a:latin typeface="Calibri" panose="020F0502020204030204" pitchFamily="34" charset="0"/>
              </a:rPr>
              <a:t> Difficult to accumulate unpublished knowledge, or to use published results for additional analyses (e.g. meta-analyses)</a:t>
            </a:r>
          </a:p>
          <a:p>
            <a:pPr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en-US" sz="3200" dirty="0">
              <a:solidFill>
                <a:srgbClr val="021F40"/>
              </a:solidFill>
              <a:latin typeface="Calibri" panose="020F0502020204030204" pitchFamily="34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altLang="en-US" sz="3200" dirty="0">
                <a:solidFill>
                  <a:srgbClr val="021F40"/>
                </a:solidFill>
                <a:latin typeface="Calibri" panose="020F0502020204030204" pitchFamily="34" charset="0"/>
              </a:rPr>
              <a:t>* </a:t>
            </a:r>
            <a:r>
              <a:rPr lang="en-US" altLang="en-US" sz="2400" dirty="0">
                <a:solidFill>
                  <a:srgbClr val="021F40"/>
                </a:solidFill>
                <a:latin typeface="Calibri" panose="020F0502020204030204" pitchFamily="34" charset="0"/>
              </a:rPr>
              <a:t>Some scientific disciplines (e.g. physics) better than others</a:t>
            </a:r>
          </a:p>
        </p:txBody>
      </p:sp>
      <p:sp>
        <p:nvSpPr>
          <p:cNvPr id="37891" name="Shape 339">
            <a:extLst>
              <a:ext uri="{FF2B5EF4-FFF2-40B4-BE49-F238E27FC236}">
                <a16:creationId xmlns:a16="http://schemas.microsoft.com/office/drawing/2014/main" id="{35842140-96B8-2C41-B981-4FDDAC53D946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>
                <a:solidFill>
                  <a:srgbClr val="021F40"/>
                </a:solidFill>
                <a:latin typeface="Calibri" panose="020F0502020204030204" pitchFamily="34" charset="0"/>
              </a:rPr>
              <a:t>The workflow is key</a:t>
            </a:r>
            <a:endParaRPr lang="en-US" altLang="en-US" sz="3600" b="1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CCADB87-DE35-8944-8A61-9385C5EB6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AD5399-3304-C641-873B-F9079FD2E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C7666B-A251-9947-9D22-FD7027FCF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D679903-95EF-A044-8160-FDE930C7AC15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37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38914" name="Shape 517">
            <a:extLst>
              <a:ext uri="{FF2B5EF4-FFF2-40B4-BE49-F238E27FC236}">
                <a16:creationId xmlns:a16="http://schemas.microsoft.com/office/drawing/2014/main" id="{A1CCFE8D-225D-3F4B-A64D-4402FCE1CDE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1231900"/>
            <a:ext cx="6359525" cy="596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Shape 339">
            <a:extLst>
              <a:ext uri="{FF2B5EF4-FFF2-40B4-BE49-F238E27FC236}">
                <a16:creationId xmlns:a16="http://schemas.microsoft.com/office/drawing/2014/main" id="{6F00060B-5E9D-E941-A2F2-FAA4CEFFE8A1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>
                <a:solidFill>
                  <a:srgbClr val="021F40"/>
                </a:solidFill>
                <a:latin typeface="Calibri" panose="020F0502020204030204" pitchFamily="34" charset="0"/>
              </a:rPr>
              <a:t>Typical workflow</a:t>
            </a:r>
            <a:endParaRPr lang="en-US" altLang="en-US" sz="3600" b="1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CC6FEEEF-9A67-D84B-A08D-75D868C54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FFB208-632A-CC49-9A26-D3917F038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27009-4822-B248-8AFF-E47F774829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CD10A63-3F30-0A4A-ADD7-A67647389F0A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38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39938" name="Shape 517">
            <a:extLst>
              <a:ext uri="{FF2B5EF4-FFF2-40B4-BE49-F238E27FC236}">
                <a16:creationId xmlns:a16="http://schemas.microsoft.com/office/drawing/2014/main" id="{AE0171BE-6481-514B-AA83-2B6AEBCADA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1231900"/>
            <a:ext cx="6359525" cy="596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Shape 339">
            <a:extLst>
              <a:ext uri="{FF2B5EF4-FFF2-40B4-BE49-F238E27FC236}">
                <a16:creationId xmlns:a16="http://schemas.microsoft.com/office/drawing/2014/main" id="{A4F97B9A-B194-0242-A065-A77480B376CE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>
                <a:solidFill>
                  <a:srgbClr val="021F40"/>
                </a:solidFill>
                <a:latin typeface="Calibri" panose="020F0502020204030204" pitchFamily="34" charset="0"/>
              </a:rPr>
              <a:t>Ideal workflow</a:t>
            </a:r>
            <a:endParaRPr lang="en-US" altLang="en-US" sz="3600" b="1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39940" name="Shape 523">
            <a:extLst>
              <a:ext uri="{FF2B5EF4-FFF2-40B4-BE49-F238E27FC236}">
                <a16:creationId xmlns:a16="http://schemas.microsoft.com/office/drawing/2014/main" id="{0300E769-6352-1B44-927C-EE4725C8337A}"/>
              </a:ext>
            </a:extLst>
          </p:cNvPr>
          <p:cNvSpPr txBox="1">
            <a:spLocks/>
          </p:cNvSpPr>
          <p:nvPr/>
        </p:nvSpPr>
        <p:spPr bwMode="auto">
          <a:xfrm>
            <a:off x="3803650" y="3660775"/>
            <a:ext cx="2538413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 b="1">
                <a:solidFill>
                  <a:srgbClr val="021F40"/>
                </a:solidFill>
                <a:latin typeface="Nunito" charset="0"/>
                <a:sym typeface="Nunito" charset="0"/>
              </a:rPr>
              <a:t>Registered Reports</a:t>
            </a:r>
          </a:p>
        </p:txBody>
      </p:sp>
      <p:sp>
        <p:nvSpPr>
          <p:cNvPr id="39941" name="Shape 519">
            <a:extLst>
              <a:ext uri="{FF2B5EF4-FFF2-40B4-BE49-F238E27FC236}">
                <a16:creationId xmlns:a16="http://schemas.microsoft.com/office/drawing/2014/main" id="{45BA50E6-4521-BE46-8102-F51CF30F8C49}"/>
              </a:ext>
            </a:extLst>
          </p:cNvPr>
          <p:cNvSpPr>
            <a:spLocks noChangeArrowheads="1"/>
          </p:cNvSpPr>
          <p:nvPr/>
        </p:nvSpPr>
        <p:spPr bwMode="auto">
          <a:xfrm rot="2424342">
            <a:off x="7537450" y="4487863"/>
            <a:ext cx="827088" cy="381000"/>
          </a:xfrm>
          <a:prstGeom prst="leftArrow">
            <a:avLst>
              <a:gd name="adj1" fmla="val 50000"/>
              <a:gd name="adj2" fmla="val 50020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2" name="Shape 520">
            <a:extLst>
              <a:ext uri="{FF2B5EF4-FFF2-40B4-BE49-F238E27FC236}">
                <a16:creationId xmlns:a16="http://schemas.microsoft.com/office/drawing/2014/main" id="{C3FB510D-8180-1842-B922-7577C2C59310}"/>
              </a:ext>
            </a:extLst>
          </p:cNvPr>
          <p:cNvSpPr>
            <a:spLocks noChangeArrowheads="1"/>
          </p:cNvSpPr>
          <p:nvPr/>
        </p:nvSpPr>
        <p:spPr bwMode="auto">
          <a:xfrm rot="2106532" flipH="1">
            <a:off x="2773363" y="1576388"/>
            <a:ext cx="698500" cy="381000"/>
          </a:xfrm>
          <a:prstGeom prst="leftArrow">
            <a:avLst>
              <a:gd name="adj1" fmla="val 50000"/>
              <a:gd name="adj2" fmla="val 49984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3" name="Shape 521">
            <a:extLst>
              <a:ext uri="{FF2B5EF4-FFF2-40B4-BE49-F238E27FC236}">
                <a16:creationId xmlns:a16="http://schemas.microsoft.com/office/drawing/2014/main" id="{9E581B62-1D37-9449-91E6-5BB5F778B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4910138"/>
            <a:ext cx="2057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Stage 1</a:t>
            </a:r>
          </a:p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Pre-registration &amp; Peer Review</a:t>
            </a:r>
          </a:p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“Registered report”</a:t>
            </a:r>
          </a:p>
          <a:p>
            <a:pPr eaLnBrk="1" hangingPunct="1"/>
            <a:endParaRPr lang="en-US" altLang="en-US" sz="1800" b="1" dirty="0">
              <a:solidFill>
                <a:srgbClr val="FF0000"/>
              </a:solidFill>
              <a:latin typeface="Nunito" charset="0"/>
              <a:sym typeface="Nunito" charset="0"/>
            </a:endParaRPr>
          </a:p>
        </p:txBody>
      </p:sp>
      <p:sp>
        <p:nvSpPr>
          <p:cNvPr id="39944" name="Shape 522">
            <a:extLst>
              <a:ext uri="{FF2B5EF4-FFF2-40B4-BE49-F238E27FC236}">
                <a16:creationId xmlns:a16="http://schemas.microsoft.com/office/drawing/2014/main" id="{77F7A279-4ECC-9F4C-80A5-B3AE3523A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025" y="1127125"/>
            <a:ext cx="1800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  <a:latin typeface="Nunito" charset="0"/>
                <a:sym typeface="Nunito" charset="0"/>
              </a:rPr>
              <a:t>Stage 2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  <a:latin typeface="Nunito" charset="0"/>
                <a:sym typeface="Nunito" charset="0"/>
              </a:rPr>
              <a:t>Peer Review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98654BDD-7832-D34E-8830-B682E7F38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664929-ADBC-0846-8EDB-D6691CF25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E7DA86-D3D6-5549-AD1F-BA2E771B6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1CC0F28-2C88-3247-86E5-8B0F853A6D1E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39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40962" name="Shape 517">
            <a:extLst>
              <a:ext uri="{FF2B5EF4-FFF2-40B4-BE49-F238E27FC236}">
                <a16:creationId xmlns:a16="http://schemas.microsoft.com/office/drawing/2014/main" id="{2724C77D-E43E-3F46-B6E7-30DC5E7E3B5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1231900"/>
            <a:ext cx="6359525" cy="596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Shape 339">
            <a:extLst>
              <a:ext uri="{FF2B5EF4-FFF2-40B4-BE49-F238E27FC236}">
                <a16:creationId xmlns:a16="http://schemas.microsoft.com/office/drawing/2014/main" id="{1C9005FB-D0DB-A041-BDE2-FDB0DB7F2E7D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>
                <a:solidFill>
                  <a:srgbClr val="021F40"/>
                </a:solidFill>
                <a:latin typeface="Calibri" panose="020F0502020204030204" pitchFamily="34" charset="0"/>
              </a:rPr>
              <a:t>Ideal workflow</a:t>
            </a:r>
            <a:endParaRPr lang="en-US" altLang="en-US" sz="3600" b="1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40964" name="Shape 523">
            <a:extLst>
              <a:ext uri="{FF2B5EF4-FFF2-40B4-BE49-F238E27FC236}">
                <a16:creationId xmlns:a16="http://schemas.microsoft.com/office/drawing/2014/main" id="{59CC2E4A-B6FF-FF45-925A-33DE8749490C}"/>
              </a:ext>
            </a:extLst>
          </p:cNvPr>
          <p:cNvSpPr txBox="1">
            <a:spLocks/>
          </p:cNvSpPr>
          <p:nvPr/>
        </p:nvSpPr>
        <p:spPr bwMode="auto">
          <a:xfrm>
            <a:off x="3803650" y="3660775"/>
            <a:ext cx="2538413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 b="1">
                <a:solidFill>
                  <a:srgbClr val="021F40"/>
                </a:solidFill>
                <a:latin typeface="Nunito" charset="0"/>
                <a:sym typeface="Nunito" charset="0"/>
              </a:rPr>
              <a:t>Registered Reports</a:t>
            </a:r>
          </a:p>
        </p:txBody>
      </p:sp>
      <p:sp>
        <p:nvSpPr>
          <p:cNvPr id="40965" name="Shape 519">
            <a:extLst>
              <a:ext uri="{FF2B5EF4-FFF2-40B4-BE49-F238E27FC236}">
                <a16:creationId xmlns:a16="http://schemas.microsoft.com/office/drawing/2014/main" id="{D7EC2F0D-C03E-3541-B7B5-B1C803D76895}"/>
              </a:ext>
            </a:extLst>
          </p:cNvPr>
          <p:cNvSpPr>
            <a:spLocks noChangeArrowheads="1"/>
          </p:cNvSpPr>
          <p:nvPr/>
        </p:nvSpPr>
        <p:spPr bwMode="auto">
          <a:xfrm rot="2424342">
            <a:off x="7537450" y="4487863"/>
            <a:ext cx="827088" cy="381000"/>
          </a:xfrm>
          <a:prstGeom prst="leftArrow">
            <a:avLst>
              <a:gd name="adj1" fmla="val 50000"/>
              <a:gd name="adj2" fmla="val 50020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6" name="Shape 520">
            <a:extLst>
              <a:ext uri="{FF2B5EF4-FFF2-40B4-BE49-F238E27FC236}">
                <a16:creationId xmlns:a16="http://schemas.microsoft.com/office/drawing/2014/main" id="{6E9841C2-2506-6242-A53F-06D275ED4FCE}"/>
              </a:ext>
            </a:extLst>
          </p:cNvPr>
          <p:cNvSpPr>
            <a:spLocks noChangeArrowheads="1"/>
          </p:cNvSpPr>
          <p:nvPr/>
        </p:nvSpPr>
        <p:spPr bwMode="auto">
          <a:xfrm rot="2106532" flipH="1">
            <a:off x="2773363" y="1576388"/>
            <a:ext cx="698500" cy="381000"/>
          </a:xfrm>
          <a:prstGeom prst="leftArrow">
            <a:avLst>
              <a:gd name="adj1" fmla="val 50000"/>
              <a:gd name="adj2" fmla="val 49984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8" name="Shape 522">
            <a:extLst>
              <a:ext uri="{FF2B5EF4-FFF2-40B4-BE49-F238E27FC236}">
                <a16:creationId xmlns:a16="http://schemas.microsoft.com/office/drawing/2014/main" id="{D01BB4CE-001C-5F47-B632-167019CC9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025" y="1127125"/>
            <a:ext cx="1800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  <a:latin typeface="Nunito" charset="0"/>
                <a:sym typeface="Nunito" charset="0"/>
              </a:rPr>
              <a:t>Stage 2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  <a:latin typeface="Nunito" charset="0"/>
                <a:sym typeface="Nunito" charset="0"/>
              </a:rPr>
              <a:t>Peer Review</a:t>
            </a:r>
          </a:p>
        </p:txBody>
      </p:sp>
      <p:sp>
        <p:nvSpPr>
          <p:cNvPr id="10" name="Shape 536">
            <a:extLst>
              <a:ext uri="{FF2B5EF4-FFF2-40B4-BE49-F238E27FC236}">
                <a16:creationId xmlns:a16="http://schemas.microsoft.com/office/drawing/2014/main" id="{E8994F9F-81F5-0445-A254-8B7653B6C546}"/>
              </a:ext>
            </a:extLst>
          </p:cNvPr>
          <p:cNvSpPr txBox="1"/>
          <p:nvPr/>
        </p:nvSpPr>
        <p:spPr>
          <a:xfrm>
            <a:off x="6916738" y="1401763"/>
            <a:ext cx="3092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pPr>
            <a:r>
              <a:rPr lang="en" dirty="0">
                <a:latin typeface="+mn-lt"/>
                <a:ea typeface="Nunito"/>
                <a:cs typeface="Nunito"/>
                <a:sym typeface="Nunito"/>
              </a:rPr>
              <a:t>Decreases researcher d.f.</a:t>
            </a:r>
            <a:br>
              <a:rPr lang="en" dirty="0">
                <a:latin typeface="+mn-lt"/>
                <a:ea typeface="Nunito"/>
                <a:cs typeface="Nunito"/>
                <a:sym typeface="Nunito"/>
              </a:rPr>
            </a:br>
            <a:r>
              <a:rPr lang="en" dirty="0">
                <a:latin typeface="+mn-lt"/>
                <a:ea typeface="Nunito"/>
                <a:cs typeface="Nunito"/>
                <a:sym typeface="Nunito"/>
              </a:rPr>
              <a:t>Holds you accountable to yourself and others</a:t>
            </a:r>
            <a:br>
              <a:rPr lang="en" dirty="0">
                <a:latin typeface="+mn-lt"/>
                <a:ea typeface="Nunito"/>
                <a:cs typeface="Nunito"/>
                <a:sym typeface="Nunito"/>
              </a:rPr>
            </a:br>
            <a:endParaRPr dirty="0">
              <a:latin typeface="+mn-lt"/>
              <a:ea typeface="Nunito"/>
              <a:cs typeface="Nunito"/>
              <a:sym typeface="Nunito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C14DD0E7-16FC-8949-B0F3-990A4EE23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EC0982-C010-B449-9460-5C1AA3FD6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6" name="Shape 521">
            <a:extLst>
              <a:ext uri="{FF2B5EF4-FFF2-40B4-BE49-F238E27FC236}">
                <a16:creationId xmlns:a16="http://schemas.microsoft.com/office/drawing/2014/main" id="{A95B9CD1-7E03-FB4F-8806-4DB1A0C05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4910138"/>
            <a:ext cx="2057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Stage 1</a:t>
            </a:r>
          </a:p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Pre-registration &amp; Peer Review</a:t>
            </a:r>
          </a:p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“Registered report”</a:t>
            </a:r>
          </a:p>
          <a:p>
            <a:pPr eaLnBrk="1" hangingPunct="1"/>
            <a:endParaRPr lang="en-US" altLang="en-US" sz="1800" b="1" dirty="0">
              <a:solidFill>
                <a:srgbClr val="FF0000"/>
              </a:solidFill>
              <a:latin typeface="Nunito" charset="0"/>
              <a:sym typeface="Nunito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C39CC-79BA-BE49-9814-32623AC06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ED96F6E-393F-6647-A7EF-B8DCB84A8E28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4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Shape 345">
            <a:extLst>
              <a:ext uri="{FF2B5EF4-FFF2-40B4-BE49-F238E27FC236}">
                <a16:creationId xmlns:a16="http://schemas.microsoft.com/office/drawing/2014/main" id="{59E8D947-B745-A94E-83FE-1A276E0AF8E1}"/>
              </a:ext>
            </a:extLst>
          </p:cNvPr>
          <p:cNvSpPr txBox="1">
            <a:spLocks/>
          </p:cNvSpPr>
          <p:nvPr/>
        </p:nvSpPr>
        <p:spPr>
          <a:xfrm>
            <a:off x="384175" y="698500"/>
            <a:ext cx="9474200" cy="2541588"/>
          </a:xfrm>
          <a:prstGeom prst="rect">
            <a:avLst/>
          </a:prstGeom>
        </p:spPr>
        <p:txBody>
          <a:bodyPr spcFirstLastPara="1" lIns="91425" tIns="91425" rIns="91425" bIns="91425"/>
          <a:lstStyle>
            <a:lvl1pPr marL="381000" indent="-381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3175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273175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782763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292350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None/>
              <a:defRPr/>
            </a:pPr>
            <a:r>
              <a:rPr lang="en-CA" sz="2800" u="sng" dirty="0">
                <a:solidFill>
                  <a:srgbClr val="021F40"/>
                </a:solidFill>
              </a:rPr>
              <a:t>Background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None/>
              <a:defRPr/>
            </a:pPr>
            <a:endParaRPr lang="en-CA" sz="1600" dirty="0">
              <a:solidFill>
                <a:srgbClr val="021F40"/>
              </a:solidFill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None/>
              <a:defRPr/>
            </a:pPr>
            <a:r>
              <a:rPr lang="en-CA" sz="2800" u="sng" dirty="0">
                <a:solidFill>
                  <a:srgbClr val="021F40"/>
                </a:solidFill>
              </a:rPr>
              <a:t>Problem</a:t>
            </a:r>
            <a:r>
              <a:rPr lang="en-CA" sz="2800" b="1" u="sng" dirty="0">
                <a:solidFill>
                  <a:srgbClr val="021F40"/>
                </a:solidFill>
              </a:rPr>
              <a:t> </a:t>
            </a:r>
            <a:endParaRPr lang="en-CA" sz="2800" u="sng" dirty="0">
              <a:solidFill>
                <a:srgbClr val="021F40"/>
              </a:solidFill>
            </a:endParaRP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Char char="●"/>
              <a:defRPr/>
            </a:pPr>
            <a:r>
              <a:rPr lang="en-CA" sz="2800" dirty="0">
                <a:solidFill>
                  <a:srgbClr val="021F40"/>
                </a:solidFill>
              </a:rPr>
              <a:t>Irreproducible research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Char char="●"/>
              <a:defRPr/>
            </a:pPr>
            <a:r>
              <a:rPr lang="en-CA" sz="2800" dirty="0">
                <a:solidFill>
                  <a:srgbClr val="021F40"/>
                </a:solidFill>
              </a:rPr>
              <a:t>Sources of the problem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Char char="●"/>
              <a:defRPr/>
            </a:pPr>
            <a:endParaRPr lang="en-CA" sz="2000" dirty="0">
              <a:solidFill>
                <a:srgbClr val="021F40"/>
              </a:solidFill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None/>
              <a:defRPr/>
            </a:pPr>
            <a:r>
              <a:rPr lang="en-CA" sz="2800" u="sng" dirty="0">
                <a:solidFill>
                  <a:srgbClr val="021F40"/>
                </a:solidFill>
              </a:rPr>
              <a:t>Solutions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Char char="●"/>
              <a:defRPr/>
            </a:pPr>
            <a:r>
              <a:rPr lang="en-CA" sz="2800" dirty="0">
                <a:solidFill>
                  <a:srgbClr val="021F40"/>
                </a:solidFill>
              </a:rPr>
              <a:t>Practices that improve reproducibility – Open Science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Char char="●"/>
              <a:defRPr/>
            </a:pPr>
            <a:r>
              <a:rPr lang="en-CA" sz="2800" dirty="0">
                <a:solidFill>
                  <a:srgbClr val="021F40"/>
                </a:solidFill>
              </a:rPr>
              <a:t>Other benefits of Open Science best practices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Char char="●"/>
              <a:defRPr/>
            </a:pPr>
            <a:r>
              <a:rPr lang="en-CA" sz="2800" dirty="0">
                <a:solidFill>
                  <a:srgbClr val="021F40"/>
                </a:solidFill>
              </a:rPr>
              <a:t>Tools that facilitate Open Science best practices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None/>
              <a:defRPr/>
            </a:pPr>
            <a:endParaRPr lang="en-CA" sz="1600" dirty="0">
              <a:solidFill>
                <a:srgbClr val="021F40"/>
              </a:solidFill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None/>
              <a:defRPr/>
            </a:pPr>
            <a:r>
              <a:rPr lang="en-CA" sz="2800" u="sng" dirty="0">
                <a:solidFill>
                  <a:srgbClr val="021F40"/>
                </a:solidFill>
              </a:rPr>
              <a:t>Open Science initiatives at UBC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Char char="●"/>
              <a:defRPr/>
            </a:pPr>
            <a:r>
              <a:rPr lang="en-CA" sz="2800" dirty="0">
                <a:solidFill>
                  <a:srgbClr val="021F40"/>
                </a:solidFill>
              </a:rPr>
              <a:t>Excellence fund strategic initiative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Char char="●"/>
              <a:defRPr/>
            </a:pPr>
            <a:r>
              <a:rPr lang="en-CA" sz="2800" dirty="0">
                <a:solidFill>
                  <a:srgbClr val="021F40"/>
                </a:solidFill>
              </a:rPr>
              <a:t>Okanagan pilot project</a:t>
            </a:r>
          </a:p>
          <a:p>
            <a:pPr marL="11520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None/>
              <a:defRPr/>
            </a:pPr>
            <a:endParaRPr lang="en-CA" sz="1600" dirty="0">
              <a:solidFill>
                <a:srgbClr val="021F40"/>
              </a:solidFill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charset="0"/>
              <a:buNone/>
              <a:defRPr/>
            </a:pPr>
            <a:r>
              <a:rPr lang="en-CA" sz="2800" u="sng" dirty="0">
                <a:solidFill>
                  <a:srgbClr val="021F40"/>
                </a:solidFill>
              </a:rPr>
              <a:t>Discussion / Q&amp;A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CA" sz="2800" dirty="0">
              <a:solidFill>
                <a:srgbClr val="021F40"/>
              </a:solidFill>
            </a:endParaRPr>
          </a:p>
        </p:txBody>
      </p:sp>
      <p:sp>
        <p:nvSpPr>
          <p:cNvPr id="17411" name="Rectangle 14">
            <a:extLst>
              <a:ext uri="{FF2B5EF4-FFF2-40B4-BE49-F238E27FC236}">
                <a16:creationId xmlns:a16="http://schemas.microsoft.com/office/drawing/2014/main" id="{D4AC0665-7306-F24C-9C86-4F582A095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1506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Overview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374612-5F08-D94D-B60D-8B2B04C04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E7DA86-D3D6-5549-AD1F-BA2E771B6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1CC0F28-2C88-3247-86E5-8B0F853A6D1E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40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40962" name="Shape 517">
            <a:extLst>
              <a:ext uri="{FF2B5EF4-FFF2-40B4-BE49-F238E27FC236}">
                <a16:creationId xmlns:a16="http://schemas.microsoft.com/office/drawing/2014/main" id="{2724C77D-E43E-3F46-B6E7-30DC5E7E3B5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1231900"/>
            <a:ext cx="6359525" cy="596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Shape 339">
            <a:extLst>
              <a:ext uri="{FF2B5EF4-FFF2-40B4-BE49-F238E27FC236}">
                <a16:creationId xmlns:a16="http://schemas.microsoft.com/office/drawing/2014/main" id="{1C9005FB-D0DB-A041-BDE2-FDB0DB7F2E7D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>
                <a:solidFill>
                  <a:srgbClr val="021F40"/>
                </a:solidFill>
                <a:latin typeface="Calibri" panose="020F0502020204030204" pitchFamily="34" charset="0"/>
              </a:rPr>
              <a:t>Ideal workflow</a:t>
            </a:r>
            <a:endParaRPr lang="en-US" altLang="en-US" sz="3600" b="1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40964" name="Shape 523">
            <a:extLst>
              <a:ext uri="{FF2B5EF4-FFF2-40B4-BE49-F238E27FC236}">
                <a16:creationId xmlns:a16="http://schemas.microsoft.com/office/drawing/2014/main" id="{59CC2E4A-B6FF-FF45-925A-33DE8749490C}"/>
              </a:ext>
            </a:extLst>
          </p:cNvPr>
          <p:cNvSpPr txBox="1">
            <a:spLocks/>
          </p:cNvSpPr>
          <p:nvPr/>
        </p:nvSpPr>
        <p:spPr bwMode="auto">
          <a:xfrm>
            <a:off x="3803650" y="3660775"/>
            <a:ext cx="2538413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 b="1">
                <a:solidFill>
                  <a:srgbClr val="021F40"/>
                </a:solidFill>
                <a:latin typeface="Nunito" charset="0"/>
                <a:sym typeface="Nunito" charset="0"/>
              </a:rPr>
              <a:t>Registered Reports</a:t>
            </a:r>
          </a:p>
        </p:txBody>
      </p:sp>
      <p:sp>
        <p:nvSpPr>
          <p:cNvPr id="40965" name="Shape 519">
            <a:extLst>
              <a:ext uri="{FF2B5EF4-FFF2-40B4-BE49-F238E27FC236}">
                <a16:creationId xmlns:a16="http://schemas.microsoft.com/office/drawing/2014/main" id="{D7EC2F0D-C03E-3541-B7B5-B1C803D76895}"/>
              </a:ext>
            </a:extLst>
          </p:cNvPr>
          <p:cNvSpPr>
            <a:spLocks noChangeArrowheads="1"/>
          </p:cNvSpPr>
          <p:nvPr/>
        </p:nvSpPr>
        <p:spPr bwMode="auto">
          <a:xfrm rot="2424342">
            <a:off x="7537450" y="4487863"/>
            <a:ext cx="827088" cy="381000"/>
          </a:xfrm>
          <a:prstGeom prst="leftArrow">
            <a:avLst>
              <a:gd name="adj1" fmla="val 50000"/>
              <a:gd name="adj2" fmla="val 50020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6" name="Shape 520">
            <a:extLst>
              <a:ext uri="{FF2B5EF4-FFF2-40B4-BE49-F238E27FC236}">
                <a16:creationId xmlns:a16="http://schemas.microsoft.com/office/drawing/2014/main" id="{6E9841C2-2506-6242-A53F-06D275ED4FCE}"/>
              </a:ext>
            </a:extLst>
          </p:cNvPr>
          <p:cNvSpPr>
            <a:spLocks noChangeArrowheads="1"/>
          </p:cNvSpPr>
          <p:nvPr/>
        </p:nvSpPr>
        <p:spPr bwMode="auto">
          <a:xfrm rot="2106532" flipH="1">
            <a:off x="2773363" y="1576388"/>
            <a:ext cx="698500" cy="381000"/>
          </a:xfrm>
          <a:prstGeom prst="leftArrow">
            <a:avLst>
              <a:gd name="adj1" fmla="val 50000"/>
              <a:gd name="adj2" fmla="val 49984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8" name="Shape 522">
            <a:extLst>
              <a:ext uri="{FF2B5EF4-FFF2-40B4-BE49-F238E27FC236}">
                <a16:creationId xmlns:a16="http://schemas.microsoft.com/office/drawing/2014/main" id="{D01BB4CE-001C-5F47-B632-167019CC9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025" y="1127125"/>
            <a:ext cx="1800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  <a:latin typeface="Nunito" charset="0"/>
                <a:sym typeface="Nunito" charset="0"/>
              </a:rPr>
              <a:t>Stage 2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  <a:latin typeface="Nunito" charset="0"/>
                <a:sym typeface="Nunito" charset="0"/>
              </a:rPr>
              <a:t>Peer Review</a:t>
            </a:r>
          </a:p>
        </p:txBody>
      </p:sp>
      <p:sp>
        <p:nvSpPr>
          <p:cNvPr id="10" name="Shape 536">
            <a:extLst>
              <a:ext uri="{FF2B5EF4-FFF2-40B4-BE49-F238E27FC236}">
                <a16:creationId xmlns:a16="http://schemas.microsoft.com/office/drawing/2014/main" id="{E8994F9F-81F5-0445-A254-8B7653B6C546}"/>
              </a:ext>
            </a:extLst>
          </p:cNvPr>
          <p:cNvSpPr txBox="1"/>
          <p:nvPr/>
        </p:nvSpPr>
        <p:spPr>
          <a:xfrm>
            <a:off x="6916738" y="1401763"/>
            <a:ext cx="3092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pPr>
            <a:r>
              <a:rPr lang="en" dirty="0">
                <a:latin typeface="+mn-lt"/>
                <a:ea typeface="Nunito"/>
                <a:cs typeface="Nunito"/>
                <a:sym typeface="Nunito"/>
              </a:rPr>
              <a:t>Decreases researcher d.f.</a:t>
            </a:r>
            <a:br>
              <a:rPr lang="en" dirty="0">
                <a:latin typeface="+mn-lt"/>
                <a:ea typeface="Nunito"/>
                <a:cs typeface="Nunito"/>
                <a:sym typeface="Nunito"/>
              </a:rPr>
            </a:br>
            <a:r>
              <a:rPr lang="en" dirty="0">
                <a:latin typeface="+mn-lt"/>
                <a:ea typeface="Nunito"/>
                <a:cs typeface="Nunito"/>
                <a:sym typeface="Nunito"/>
              </a:rPr>
              <a:t>Holds you accountable to yourself and others</a:t>
            </a:r>
            <a:br>
              <a:rPr lang="en" dirty="0">
                <a:latin typeface="+mn-lt"/>
                <a:ea typeface="Nunito"/>
                <a:cs typeface="Nunito"/>
                <a:sym typeface="Nunito"/>
              </a:rPr>
            </a:br>
            <a:endParaRPr dirty="0">
              <a:latin typeface="+mn-lt"/>
              <a:ea typeface="Nunito"/>
              <a:cs typeface="Nunito"/>
              <a:sym typeface="Nunito"/>
            </a:endParaRPr>
          </a:p>
        </p:txBody>
      </p:sp>
      <p:sp>
        <p:nvSpPr>
          <p:cNvPr id="12" name="Shape 537">
            <a:extLst>
              <a:ext uri="{FF2B5EF4-FFF2-40B4-BE49-F238E27FC236}">
                <a16:creationId xmlns:a16="http://schemas.microsoft.com/office/drawing/2014/main" id="{FC8EDFDA-B4EF-D344-BCBA-0F9A2F63D936}"/>
              </a:ext>
            </a:extLst>
          </p:cNvPr>
          <p:cNvSpPr txBox="1"/>
          <p:nvPr/>
        </p:nvSpPr>
        <p:spPr>
          <a:xfrm>
            <a:off x="61913" y="6205538"/>
            <a:ext cx="441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pPr>
            <a:r>
              <a:rPr lang="en" dirty="0">
                <a:latin typeface="+mn-lt"/>
                <a:ea typeface="Nunito"/>
                <a:cs typeface="Nunito"/>
                <a:sym typeface="Nunito"/>
              </a:rPr>
              <a:t>If registration made public:</a:t>
            </a:r>
            <a:br>
              <a:rPr lang="en" dirty="0">
                <a:latin typeface="+mn-lt"/>
                <a:ea typeface="Nunito"/>
                <a:cs typeface="Nunito"/>
                <a:sym typeface="Nunito"/>
              </a:rPr>
            </a:br>
            <a:r>
              <a:rPr lang="en" dirty="0">
                <a:latin typeface="+mn-lt"/>
                <a:ea typeface="Nunito"/>
                <a:cs typeface="Nunito"/>
                <a:sym typeface="Nunito"/>
              </a:rPr>
              <a:t>Helps replication attempts</a:t>
            </a:r>
            <a:br>
              <a:rPr lang="en" dirty="0">
                <a:latin typeface="+mn-lt"/>
                <a:ea typeface="Nunito"/>
                <a:cs typeface="Nunito"/>
                <a:sym typeface="Nunito"/>
              </a:rPr>
            </a:br>
            <a:r>
              <a:rPr lang="en" dirty="0">
                <a:latin typeface="+mn-lt"/>
                <a:ea typeface="Nunito"/>
                <a:cs typeface="Nunito"/>
                <a:sym typeface="Nunito"/>
              </a:rPr>
              <a:t>Decreases the file drawer effect</a:t>
            </a:r>
            <a:endParaRPr dirty="0">
              <a:latin typeface="+mn-lt"/>
              <a:ea typeface="Nunito"/>
              <a:cs typeface="Nunito"/>
              <a:sym typeface="Nunito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C14DD0E7-16FC-8949-B0F3-990A4EE23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EC0982-C010-B449-9460-5C1AA3FD6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5" name="Shape 521">
            <a:extLst>
              <a:ext uri="{FF2B5EF4-FFF2-40B4-BE49-F238E27FC236}">
                <a16:creationId xmlns:a16="http://schemas.microsoft.com/office/drawing/2014/main" id="{094ACD1C-9511-8545-AAA9-31A799118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4910138"/>
            <a:ext cx="2057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Stage 1</a:t>
            </a:r>
          </a:p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Pre-registration &amp; Peer Review</a:t>
            </a:r>
          </a:p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“Registered report”</a:t>
            </a:r>
          </a:p>
          <a:p>
            <a:pPr eaLnBrk="1" hangingPunct="1"/>
            <a:endParaRPr lang="en-US" altLang="en-US" sz="1800" b="1" dirty="0">
              <a:solidFill>
                <a:srgbClr val="FF0000"/>
              </a:solidFill>
              <a:latin typeface="Nunito" charset="0"/>
              <a:sym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4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E7DA86-D3D6-5549-AD1F-BA2E771B6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1CC0F28-2C88-3247-86E5-8B0F853A6D1E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41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40962" name="Shape 517">
            <a:extLst>
              <a:ext uri="{FF2B5EF4-FFF2-40B4-BE49-F238E27FC236}">
                <a16:creationId xmlns:a16="http://schemas.microsoft.com/office/drawing/2014/main" id="{2724C77D-E43E-3F46-B6E7-30DC5E7E3B5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1231900"/>
            <a:ext cx="6359525" cy="596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Shape 339">
            <a:extLst>
              <a:ext uri="{FF2B5EF4-FFF2-40B4-BE49-F238E27FC236}">
                <a16:creationId xmlns:a16="http://schemas.microsoft.com/office/drawing/2014/main" id="{1C9005FB-D0DB-A041-BDE2-FDB0DB7F2E7D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Ideal workflow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40964" name="Shape 523">
            <a:extLst>
              <a:ext uri="{FF2B5EF4-FFF2-40B4-BE49-F238E27FC236}">
                <a16:creationId xmlns:a16="http://schemas.microsoft.com/office/drawing/2014/main" id="{59CC2E4A-B6FF-FF45-925A-33DE8749490C}"/>
              </a:ext>
            </a:extLst>
          </p:cNvPr>
          <p:cNvSpPr txBox="1">
            <a:spLocks/>
          </p:cNvSpPr>
          <p:nvPr/>
        </p:nvSpPr>
        <p:spPr bwMode="auto">
          <a:xfrm>
            <a:off x="3803650" y="3660775"/>
            <a:ext cx="2538413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 b="1">
                <a:solidFill>
                  <a:srgbClr val="021F40"/>
                </a:solidFill>
                <a:latin typeface="Nunito" charset="0"/>
                <a:sym typeface="Nunito" charset="0"/>
              </a:rPr>
              <a:t>Registered Reports</a:t>
            </a:r>
          </a:p>
        </p:txBody>
      </p:sp>
      <p:sp>
        <p:nvSpPr>
          <p:cNvPr id="40965" name="Shape 519">
            <a:extLst>
              <a:ext uri="{FF2B5EF4-FFF2-40B4-BE49-F238E27FC236}">
                <a16:creationId xmlns:a16="http://schemas.microsoft.com/office/drawing/2014/main" id="{D7EC2F0D-C03E-3541-B7B5-B1C803D76895}"/>
              </a:ext>
            </a:extLst>
          </p:cNvPr>
          <p:cNvSpPr>
            <a:spLocks noChangeArrowheads="1"/>
          </p:cNvSpPr>
          <p:nvPr/>
        </p:nvSpPr>
        <p:spPr bwMode="auto">
          <a:xfrm rot="2424342">
            <a:off x="7537450" y="4487863"/>
            <a:ext cx="827088" cy="381000"/>
          </a:xfrm>
          <a:prstGeom prst="leftArrow">
            <a:avLst>
              <a:gd name="adj1" fmla="val 50000"/>
              <a:gd name="adj2" fmla="val 50020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6" name="Shape 520">
            <a:extLst>
              <a:ext uri="{FF2B5EF4-FFF2-40B4-BE49-F238E27FC236}">
                <a16:creationId xmlns:a16="http://schemas.microsoft.com/office/drawing/2014/main" id="{6E9841C2-2506-6242-A53F-06D275ED4FCE}"/>
              </a:ext>
            </a:extLst>
          </p:cNvPr>
          <p:cNvSpPr>
            <a:spLocks noChangeArrowheads="1"/>
          </p:cNvSpPr>
          <p:nvPr/>
        </p:nvSpPr>
        <p:spPr bwMode="auto">
          <a:xfrm rot="2106532" flipH="1">
            <a:off x="2773363" y="1576388"/>
            <a:ext cx="698500" cy="381000"/>
          </a:xfrm>
          <a:prstGeom prst="leftArrow">
            <a:avLst>
              <a:gd name="adj1" fmla="val 50000"/>
              <a:gd name="adj2" fmla="val 49984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8" name="Shape 522">
            <a:extLst>
              <a:ext uri="{FF2B5EF4-FFF2-40B4-BE49-F238E27FC236}">
                <a16:creationId xmlns:a16="http://schemas.microsoft.com/office/drawing/2014/main" id="{D01BB4CE-001C-5F47-B632-167019CC9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025" y="1127125"/>
            <a:ext cx="1800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  <a:latin typeface="Nunito" charset="0"/>
                <a:sym typeface="Nunito" charset="0"/>
              </a:rPr>
              <a:t>Stage 2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  <a:latin typeface="Nunito" charset="0"/>
                <a:sym typeface="Nunito" charset="0"/>
              </a:rPr>
              <a:t>Peer Review</a:t>
            </a:r>
          </a:p>
        </p:txBody>
      </p:sp>
      <p:sp>
        <p:nvSpPr>
          <p:cNvPr id="10" name="Shape 536">
            <a:extLst>
              <a:ext uri="{FF2B5EF4-FFF2-40B4-BE49-F238E27FC236}">
                <a16:creationId xmlns:a16="http://schemas.microsoft.com/office/drawing/2014/main" id="{E8994F9F-81F5-0445-A254-8B7653B6C546}"/>
              </a:ext>
            </a:extLst>
          </p:cNvPr>
          <p:cNvSpPr txBox="1"/>
          <p:nvPr/>
        </p:nvSpPr>
        <p:spPr>
          <a:xfrm>
            <a:off x="6916738" y="1401763"/>
            <a:ext cx="3092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pPr>
            <a:r>
              <a:rPr lang="en" dirty="0">
                <a:latin typeface="+mn-lt"/>
                <a:ea typeface="Nunito"/>
                <a:cs typeface="Nunito"/>
                <a:sym typeface="Nunito"/>
              </a:rPr>
              <a:t>Decreases researcher d.f.</a:t>
            </a:r>
            <a:br>
              <a:rPr lang="en" dirty="0">
                <a:latin typeface="+mn-lt"/>
                <a:ea typeface="Nunito"/>
                <a:cs typeface="Nunito"/>
                <a:sym typeface="Nunito"/>
              </a:rPr>
            </a:br>
            <a:r>
              <a:rPr lang="en" dirty="0">
                <a:latin typeface="+mn-lt"/>
                <a:ea typeface="Nunito"/>
                <a:cs typeface="Nunito"/>
                <a:sym typeface="Nunito"/>
              </a:rPr>
              <a:t>Holds you accountable to yourself and others</a:t>
            </a:r>
            <a:br>
              <a:rPr lang="en" dirty="0">
                <a:latin typeface="+mn-lt"/>
                <a:ea typeface="Nunito"/>
                <a:cs typeface="Nunito"/>
                <a:sym typeface="Nunito"/>
              </a:rPr>
            </a:br>
            <a:endParaRPr dirty="0">
              <a:latin typeface="+mn-lt"/>
              <a:ea typeface="Nunito"/>
              <a:cs typeface="Nunito"/>
              <a:sym typeface="Nunito"/>
            </a:endParaRPr>
          </a:p>
        </p:txBody>
      </p:sp>
      <p:sp>
        <p:nvSpPr>
          <p:cNvPr id="12" name="Shape 537">
            <a:extLst>
              <a:ext uri="{FF2B5EF4-FFF2-40B4-BE49-F238E27FC236}">
                <a16:creationId xmlns:a16="http://schemas.microsoft.com/office/drawing/2014/main" id="{FC8EDFDA-B4EF-D344-BCBA-0F9A2F63D936}"/>
              </a:ext>
            </a:extLst>
          </p:cNvPr>
          <p:cNvSpPr txBox="1"/>
          <p:nvPr/>
        </p:nvSpPr>
        <p:spPr>
          <a:xfrm>
            <a:off x="61913" y="6205538"/>
            <a:ext cx="441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pPr>
            <a:r>
              <a:rPr lang="en" dirty="0">
                <a:latin typeface="+mn-lt"/>
                <a:ea typeface="Nunito"/>
                <a:cs typeface="Nunito"/>
                <a:sym typeface="Nunito"/>
              </a:rPr>
              <a:t>If registration made public:</a:t>
            </a:r>
            <a:br>
              <a:rPr lang="en" dirty="0">
                <a:latin typeface="+mn-lt"/>
                <a:ea typeface="Nunito"/>
                <a:cs typeface="Nunito"/>
                <a:sym typeface="Nunito"/>
              </a:rPr>
            </a:br>
            <a:r>
              <a:rPr lang="en" dirty="0">
                <a:latin typeface="+mn-lt"/>
                <a:ea typeface="Nunito"/>
                <a:cs typeface="Nunito"/>
                <a:sym typeface="Nunito"/>
              </a:rPr>
              <a:t>Helps replication attempts</a:t>
            </a:r>
            <a:br>
              <a:rPr lang="en" dirty="0">
                <a:latin typeface="+mn-lt"/>
                <a:ea typeface="Nunito"/>
                <a:cs typeface="Nunito"/>
                <a:sym typeface="Nunito"/>
              </a:rPr>
            </a:br>
            <a:r>
              <a:rPr lang="en" dirty="0">
                <a:latin typeface="+mn-lt"/>
                <a:ea typeface="Nunito"/>
                <a:cs typeface="Nunito"/>
                <a:sym typeface="Nunito"/>
              </a:rPr>
              <a:t>Decreases the file drawer effect</a:t>
            </a:r>
            <a:endParaRPr dirty="0">
              <a:latin typeface="+mn-lt"/>
              <a:ea typeface="Nunito"/>
              <a:cs typeface="Nunito"/>
              <a:sym typeface="Nunito"/>
            </a:endParaRPr>
          </a:p>
        </p:txBody>
      </p:sp>
      <p:sp>
        <p:nvSpPr>
          <p:cNvPr id="40971" name="TextBox 12">
            <a:extLst>
              <a:ext uri="{FF2B5EF4-FFF2-40B4-BE49-F238E27FC236}">
                <a16:creationId xmlns:a16="http://schemas.microsoft.com/office/drawing/2014/main" id="{85D98B5D-8D06-DB41-B173-F9D039564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1985963"/>
            <a:ext cx="23923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/>
              <a:t>207 journals have some form of RR adoption!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C14DD0E7-16FC-8949-B0F3-990A4EE23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EC0982-C010-B449-9460-5C1AA3FD6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5" name="Shape 521">
            <a:extLst>
              <a:ext uri="{FF2B5EF4-FFF2-40B4-BE49-F238E27FC236}">
                <a16:creationId xmlns:a16="http://schemas.microsoft.com/office/drawing/2014/main" id="{54319162-81AD-924B-B3DB-0DE0B1F74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4910138"/>
            <a:ext cx="2057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Stage 1</a:t>
            </a:r>
          </a:p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Pre-registration &amp; Peer Review</a:t>
            </a:r>
          </a:p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“Registered report”</a:t>
            </a:r>
          </a:p>
          <a:p>
            <a:pPr eaLnBrk="1" hangingPunct="1"/>
            <a:endParaRPr lang="en-US" altLang="en-US" sz="1800" b="1" dirty="0">
              <a:solidFill>
                <a:srgbClr val="FF0000"/>
              </a:solidFill>
              <a:latin typeface="Nunito" charset="0"/>
              <a:sym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613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41492-7CDA-494B-B9FB-EBACC6578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E4EEA-C079-D348-8DBA-2A619ACD60DA}"/>
              </a:ext>
            </a:extLst>
          </p:cNvPr>
          <p:cNvSpPr txBox="1"/>
          <p:nvPr/>
        </p:nvSpPr>
        <p:spPr>
          <a:xfrm>
            <a:off x="1728536" y="3244515"/>
            <a:ext cx="6653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here</a:t>
            </a:r>
            <a:r>
              <a:rPr lang="en-US" sz="2400" dirty="0"/>
              <a:t> for list of current journals offering some form of registered report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36E60DE-3F3C-9B4B-BA78-C609E31B1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ED825F-49C9-6B4C-951F-EEBB70328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Shape 339">
            <a:extLst>
              <a:ext uri="{FF2B5EF4-FFF2-40B4-BE49-F238E27FC236}">
                <a16:creationId xmlns:a16="http://schemas.microsoft.com/office/drawing/2014/main" id="{3A5227C2-99F6-E748-B30D-27DA063A5881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 dirty="0">
                <a:solidFill>
                  <a:srgbClr val="021F40"/>
                </a:solidFill>
                <a:latin typeface="Calibri" panose="020F0502020204030204" pitchFamily="34" charset="0"/>
              </a:rPr>
              <a:t>Ideal workflow</a:t>
            </a:r>
            <a:endParaRPr lang="en-US" altLang="en-US" sz="3600" b="1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2956F-11EC-644D-8387-A1483D4EA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67" y="45339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78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D96B8-CE5A-F546-B090-0C397DA2C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8073FD4-BE4A-814E-BA2C-0BA4CC1102EA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43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41986" name="Picture 3">
            <a:extLst>
              <a:ext uri="{FF2B5EF4-FFF2-40B4-BE49-F238E27FC236}">
                <a16:creationId xmlns:a16="http://schemas.microsoft.com/office/drawing/2014/main" id="{F24C7817-CE72-9F4B-87C6-13B95AE74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1738313"/>
            <a:ext cx="8469312" cy="4983162"/>
          </a:xfrm>
          <a:prstGeom prst="rect">
            <a:avLst/>
          </a:prstGeom>
          <a:noFill/>
          <a:ln w="9525">
            <a:solidFill>
              <a:srgbClr val="021F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7" name="Shape 339">
            <a:extLst>
              <a:ext uri="{FF2B5EF4-FFF2-40B4-BE49-F238E27FC236}">
                <a16:creationId xmlns:a16="http://schemas.microsoft.com/office/drawing/2014/main" id="{9A6FAD2B-C16D-4D4C-9A33-4FD4BCD8479C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>
                <a:solidFill>
                  <a:srgbClr val="021F40"/>
                </a:solidFill>
                <a:latin typeface="Calibri" panose="020F0502020204030204" pitchFamily="34" charset="0"/>
              </a:rPr>
              <a:t>Example registered reports</a:t>
            </a:r>
            <a:endParaRPr lang="en-US" altLang="en-US" sz="3600" b="1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14264C6C-631C-9742-988A-2A97CEA72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B4A24A-109D-254A-B3B4-10555C22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B21E-50FE-DF48-82C4-EA982DC91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50F96CA-7395-D346-95A3-C71FC64E3703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44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Shape 553">
            <a:extLst>
              <a:ext uri="{FF2B5EF4-FFF2-40B4-BE49-F238E27FC236}">
                <a16:creationId xmlns:a16="http://schemas.microsoft.com/office/drawing/2014/main" id="{D7FFD0AE-D095-254C-BFA7-44C04FB75EBF}"/>
              </a:ext>
            </a:extLst>
          </p:cNvPr>
          <p:cNvSpPr txBox="1"/>
          <p:nvPr/>
        </p:nvSpPr>
        <p:spPr>
          <a:xfrm>
            <a:off x="839788" y="2254250"/>
            <a:ext cx="8315325" cy="17716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u="sng" dirty="0">
                <a:solidFill>
                  <a:schemeClr val="hlink"/>
                </a:solidFill>
                <a:latin typeface="+mn-lt"/>
                <a:ea typeface="Nunito"/>
                <a:cs typeface="Nunito"/>
                <a:sym typeface="Nunito"/>
                <a:hlinkClick r:id="rId2"/>
              </a:rPr>
              <a:t>Reproducibility project: Cancer Biology</a:t>
            </a:r>
            <a:endParaRPr sz="2800" dirty="0">
              <a:latin typeface="+mn-lt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2800" dirty="0">
              <a:latin typeface="+mn-lt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u="sng" dirty="0">
                <a:solidFill>
                  <a:schemeClr val="hlink"/>
                </a:solidFill>
                <a:latin typeface="+mn-lt"/>
                <a:ea typeface="Nunito"/>
                <a:cs typeface="Nunito"/>
                <a:sym typeface="Nunito"/>
                <a:hlinkClick r:id="rId3"/>
              </a:rPr>
              <a:t>Estimating the reproducibility of psychological science</a:t>
            </a:r>
            <a:endParaRPr sz="2800" dirty="0">
              <a:latin typeface="+mn-lt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2800" dirty="0">
              <a:latin typeface="+mn-lt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dirty="0">
                <a:latin typeface="+mn-lt"/>
                <a:ea typeface="Nunito"/>
                <a:cs typeface="Nunito"/>
                <a:sym typeface="Nunito"/>
              </a:rPr>
              <a:t>All contributing studies include registered reports. </a:t>
            </a:r>
            <a:endParaRPr sz="2800" dirty="0">
              <a:latin typeface="+mn-lt"/>
              <a:ea typeface="Nunito"/>
              <a:cs typeface="Nunito"/>
              <a:sym typeface="Nunito"/>
            </a:endParaRPr>
          </a:p>
        </p:txBody>
      </p:sp>
      <p:sp>
        <p:nvSpPr>
          <p:cNvPr id="43011" name="Shape 339">
            <a:extLst>
              <a:ext uri="{FF2B5EF4-FFF2-40B4-BE49-F238E27FC236}">
                <a16:creationId xmlns:a16="http://schemas.microsoft.com/office/drawing/2014/main" id="{4025B677-BFAD-8C4C-A7A9-6A806A44BA39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 b="1">
                <a:solidFill>
                  <a:srgbClr val="021F40"/>
                </a:solidFill>
                <a:latin typeface="Calibri" panose="020F0502020204030204" pitchFamily="34" charset="0"/>
              </a:rPr>
              <a:t>Example registered reports</a:t>
            </a:r>
            <a:endParaRPr lang="en-US" altLang="en-US" sz="3600" b="1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E96DA26E-1B8F-7741-B228-2BE307DD1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DB630E-8C60-E142-91B6-6C24626FD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1E4CCD-2F44-3046-AF45-0AFAC478B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BA450D0-A25C-4B4B-AB17-F1D3FC776A98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45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Shape 603">
            <a:extLst>
              <a:ext uri="{FF2B5EF4-FFF2-40B4-BE49-F238E27FC236}">
                <a16:creationId xmlns:a16="http://schemas.microsoft.com/office/drawing/2014/main" id="{0F41CBF7-F2A2-484F-B1AC-995E59E98CFA}"/>
              </a:ext>
            </a:extLst>
          </p:cNvPr>
          <p:cNvSpPr txBox="1">
            <a:spLocks/>
          </p:cNvSpPr>
          <p:nvPr/>
        </p:nvSpPr>
        <p:spPr>
          <a:xfrm>
            <a:off x="555625" y="1920875"/>
            <a:ext cx="9028113" cy="2541588"/>
          </a:xfrm>
          <a:prstGeom prst="rect">
            <a:avLst/>
          </a:prstGeom>
        </p:spPr>
        <p:txBody>
          <a:bodyPr spcFirstLastPara="1" lIns="91425" tIns="91425" rIns="91425" bIns="91425"/>
          <a:lstStyle>
            <a:lvl1pPr marL="381000" indent="-381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3175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273175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782763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292350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" sz="2800" dirty="0">
                <a:solidFill>
                  <a:srgbClr val="021F40"/>
                </a:solidFill>
              </a:rPr>
              <a:t>Central to most definitions</a:t>
            </a:r>
            <a:r>
              <a:rPr lang="en-CA" sz="2800" dirty="0">
                <a:solidFill>
                  <a:srgbClr val="021F40"/>
                </a:solidFill>
              </a:rPr>
              <a:t> of open science</a:t>
            </a:r>
            <a:r>
              <a:rPr lang="en" sz="2800" dirty="0">
                <a:solidFill>
                  <a:srgbClr val="021F40"/>
                </a:solidFill>
              </a:rPr>
              <a:t>:</a:t>
            </a:r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" sz="2800" dirty="0">
                <a:solidFill>
                  <a:srgbClr val="021F40"/>
                </a:solidFill>
              </a:rPr>
              <a:t>Research workflow is transparent, open, and thoroughly documented from the start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" sz="2800" dirty="0">
                <a:solidFill>
                  <a:srgbClr val="021F40"/>
                </a:solidFill>
              </a:rPr>
              <a:t>Annotated scripts are shared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" sz="2800" dirty="0">
                <a:solidFill>
                  <a:srgbClr val="021F40"/>
                </a:solidFill>
              </a:rPr>
              <a:t>The data themselves are open*</a:t>
            </a:r>
            <a:endParaRPr lang="en" sz="2400" dirty="0">
              <a:solidFill>
                <a:srgbClr val="021F40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charset="0"/>
              <a:buNone/>
              <a:defRPr/>
            </a:pPr>
            <a:endParaRPr lang="en" sz="2400" dirty="0">
              <a:solidFill>
                <a:srgbClr val="021F40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charset="0"/>
              <a:buNone/>
              <a:defRPr/>
            </a:pPr>
            <a:r>
              <a:rPr lang="en" sz="2400" dirty="0">
                <a:solidFill>
                  <a:srgbClr val="021F40"/>
                </a:solidFill>
              </a:rPr>
              <a:t>* </a:t>
            </a:r>
            <a:r>
              <a:rPr lang="en" sz="1800" dirty="0">
                <a:solidFill>
                  <a:srgbClr val="021F40"/>
                </a:solidFill>
              </a:rPr>
              <a:t>This is not strictly necessary to ensure reproducibility</a:t>
            </a:r>
            <a:endParaRPr lang="en" sz="2400" dirty="0">
              <a:solidFill>
                <a:srgbClr val="021F40"/>
              </a:solidFill>
            </a:endParaRPr>
          </a:p>
        </p:txBody>
      </p:sp>
      <p:sp>
        <p:nvSpPr>
          <p:cNvPr id="45059" name="Shape 339">
            <a:extLst>
              <a:ext uri="{FF2B5EF4-FFF2-40B4-BE49-F238E27FC236}">
                <a16:creationId xmlns:a16="http://schemas.microsoft.com/office/drawing/2014/main" id="{5948C0D0-0420-4F43-AF49-3FB9ABFE516B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>
                <a:solidFill>
                  <a:srgbClr val="021F40"/>
                </a:solidFill>
                <a:latin typeface="Calibri" panose="020F0502020204030204" pitchFamily="34" charset="0"/>
              </a:rPr>
              <a:t>Open science lite</a:t>
            </a:r>
            <a:endParaRPr lang="en-US" altLang="en-US" sz="36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F394BB1-42A5-2946-A726-55F780A75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07BA0A-BB4D-D64C-BD4F-0D6EB72FE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1E4CCD-2F44-3046-AF45-0AFAC478B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BA450D0-A25C-4B4B-AB17-F1D3FC776A98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46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Shape 603">
            <a:extLst>
              <a:ext uri="{FF2B5EF4-FFF2-40B4-BE49-F238E27FC236}">
                <a16:creationId xmlns:a16="http://schemas.microsoft.com/office/drawing/2014/main" id="{0F41CBF7-F2A2-484F-B1AC-995E59E98CFA}"/>
              </a:ext>
            </a:extLst>
          </p:cNvPr>
          <p:cNvSpPr txBox="1">
            <a:spLocks/>
          </p:cNvSpPr>
          <p:nvPr/>
        </p:nvSpPr>
        <p:spPr>
          <a:xfrm>
            <a:off x="555625" y="1920875"/>
            <a:ext cx="9028113" cy="2541588"/>
          </a:xfrm>
          <a:prstGeom prst="rect">
            <a:avLst/>
          </a:prstGeom>
        </p:spPr>
        <p:txBody>
          <a:bodyPr spcFirstLastPara="1" lIns="91425" tIns="91425" rIns="91425" bIns="91425"/>
          <a:lstStyle>
            <a:lvl1pPr marL="381000" indent="-381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3175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273175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782763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292350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" sz="2800" dirty="0">
                <a:solidFill>
                  <a:srgbClr val="021F40"/>
                </a:solidFill>
              </a:rPr>
              <a:t>Central to most definitions</a:t>
            </a:r>
            <a:r>
              <a:rPr lang="en-CA" sz="2800" dirty="0">
                <a:solidFill>
                  <a:srgbClr val="021F40"/>
                </a:solidFill>
              </a:rPr>
              <a:t> of open science</a:t>
            </a:r>
            <a:r>
              <a:rPr lang="en" sz="2800" dirty="0">
                <a:solidFill>
                  <a:srgbClr val="021F40"/>
                </a:solidFill>
              </a:rPr>
              <a:t>:</a:t>
            </a:r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" sz="2800" dirty="0">
                <a:solidFill>
                  <a:srgbClr val="021F40"/>
                </a:solidFill>
              </a:rPr>
              <a:t>Research workflow is transparent, open, and thoroughly documented from the start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" sz="2800" dirty="0">
                <a:solidFill>
                  <a:srgbClr val="021F40"/>
                </a:solidFill>
              </a:rPr>
              <a:t>Annotated scripts are shared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" sz="2800" dirty="0">
                <a:solidFill>
                  <a:srgbClr val="021F40"/>
                </a:solidFill>
              </a:rPr>
              <a:t>The data themselves are shared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" sz="2800" dirty="0">
                <a:solidFill>
                  <a:srgbClr val="021F40"/>
                </a:solidFill>
              </a:rPr>
              <a:t>On their own, these features go a long way towards ensuring </a:t>
            </a:r>
            <a:r>
              <a:rPr lang="en" sz="2800" u="sng" dirty="0">
                <a:solidFill>
                  <a:srgbClr val="021F40"/>
                </a:solidFill>
              </a:rPr>
              <a:t>reproducibility</a:t>
            </a:r>
            <a:r>
              <a:rPr lang="en" sz="2800" dirty="0">
                <a:solidFill>
                  <a:srgbClr val="021F40"/>
                </a:solidFill>
              </a:rPr>
              <a:t> of research.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charset="0"/>
              <a:buNone/>
              <a:defRPr/>
            </a:pPr>
            <a:endParaRPr lang="en" sz="2400" dirty="0">
              <a:solidFill>
                <a:srgbClr val="021F40"/>
              </a:solidFill>
            </a:endParaRPr>
          </a:p>
        </p:txBody>
      </p:sp>
      <p:sp>
        <p:nvSpPr>
          <p:cNvPr id="45059" name="Shape 339">
            <a:extLst>
              <a:ext uri="{FF2B5EF4-FFF2-40B4-BE49-F238E27FC236}">
                <a16:creationId xmlns:a16="http://schemas.microsoft.com/office/drawing/2014/main" id="{5948C0D0-0420-4F43-AF49-3FB9ABFE516B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>
                <a:solidFill>
                  <a:srgbClr val="021F40"/>
                </a:solidFill>
                <a:latin typeface="Calibri" panose="020F0502020204030204" pitchFamily="34" charset="0"/>
              </a:rPr>
              <a:t>Open science lite</a:t>
            </a:r>
            <a:endParaRPr lang="en-US" altLang="en-US" sz="36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F394BB1-42A5-2946-A726-55F780A75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07BA0A-BB4D-D64C-BD4F-0D6EB72FE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4618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F2F07-B3FB-634B-B444-FA007488F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4734F61-FCDF-9542-84AC-476181373D37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47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Shape 603">
            <a:extLst>
              <a:ext uri="{FF2B5EF4-FFF2-40B4-BE49-F238E27FC236}">
                <a16:creationId xmlns:a16="http://schemas.microsoft.com/office/drawing/2014/main" id="{00196830-9DBF-0E44-82BA-E4C69EB427C9}"/>
              </a:ext>
            </a:extLst>
          </p:cNvPr>
          <p:cNvSpPr txBox="1">
            <a:spLocks/>
          </p:cNvSpPr>
          <p:nvPr/>
        </p:nvSpPr>
        <p:spPr>
          <a:xfrm>
            <a:off x="555625" y="1920875"/>
            <a:ext cx="9028113" cy="2541588"/>
          </a:xfrm>
          <a:prstGeom prst="rect">
            <a:avLst/>
          </a:prstGeom>
        </p:spPr>
        <p:txBody>
          <a:bodyPr spcFirstLastPara="1" lIns="91425" tIns="91425" rIns="91425" bIns="91425"/>
          <a:lstStyle>
            <a:lvl1pPr marL="381000" indent="-381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3175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273175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782763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292350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" sz="2800" dirty="0">
                <a:solidFill>
                  <a:schemeClr val="bg1">
                    <a:lumMod val="65000"/>
                  </a:schemeClr>
                </a:solidFill>
              </a:rPr>
              <a:t>Central to most definitions</a:t>
            </a:r>
            <a:r>
              <a:rPr lang="en-CA" sz="2800" dirty="0">
                <a:solidFill>
                  <a:schemeClr val="bg1">
                    <a:lumMod val="65000"/>
                  </a:schemeClr>
                </a:solidFill>
              </a:rPr>
              <a:t> of open science</a:t>
            </a:r>
            <a:r>
              <a:rPr lang="en" sz="28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" sz="2800" dirty="0">
                <a:solidFill>
                  <a:schemeClr val="bg1">
                    <a:lumMod val="65000"/>
                  </a:schemeClr>
                </a:solidFill>
              </a:rPr>
              <a:t>Research workflow is transparent, open, and thoroughly documented from the start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" sz="2800" dirty="0">
                <a:solidFill>
                  <a:schemeClr val="bg1">
                    <a:lumMod val="65000"/>
                  </a:schemeClr>
                </a:solidFill>
              </a:rPr>
              <a:t>Annotated scripts are shared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" sz="2800" dirty="0">
                <a:solidFill>
                  <a:schemeClr val="bg1">
                    <a:lumMod val="65000"/>
                  </a:schemeClr>
                </a:solidFill>
              </a:rPr>
              <a:t>The data themselves are shared or at least accessible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en" sz="2800" dirty="0">
                <a:solidFill>
                  <a:schemeClr val="bg1">
                    <a:lumMod val="75000"/>
                  </a:schemeClr>
                </a:solidFill>
              </a:rPr>
              <a:t>On their own, these features go a long way towards ensuring </a:t>
            </a:r>
            <a:r>
              <a:rPr lang="en" sz="2800" u="sng" dirty="0">
                <a:solidFill>
                  <a:schemeClr val="bg1">
                    <a:lumMod val="75000"/>
                  </a:schemeClr>
                </a:solidFill>
              </a:rPr>
              <a:t>reproducibility</a:t>
            </a:r>
            <a:r>
              <a:rPr lang="en" sz="2800" dirty="0">
                <a:solidFill>
                  <a:schemeClr val="bg1">
                    <a:lumMod val="75000"/>
                  </a:schemeClr>
                </a:solidFill>
              </a:rPr>
              <a:t> of research.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en" sz="2800" dirty="0">
                <a:solidFill>
                  <a:srgbClr val="001F40"/>
                </a:solidFill>
              </a:rPr>
              <a:t>Even better: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CA" sz="2800" dirty="0">
                <a:solidFill>
                  <a:srgbClr val="021F40"/>
                </a:solidFill>
              </a:rPr>
              <a:t>- Pre-register study (different from full registered report)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" sz="2800" dirty="0">
              <a:solidFill>
                <a:srgbClr val="021F40"/>
              </a:solidFill>
            </a:endParaRPr>
          </a:p>
        </p:txBody>
      </p:sp>
      <p:sp>
        <p:nvSpPr>
          <p:cNvPr id="46083" name="Shape 339">
            <a:extLst>
              <a:ext uri="{FF2B5EF4-FFF2-40B4-BE49-F238E27FC236}">
                <a16:creationId xmlns:a16="http://schemas.microsoft.com/office/drawing/2014/main" id="{9ABD0369-CAAC-9C48-8002-56714A239558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>
                <a:solidFill>
                  <a:srgbClr val="021F40"/>
                </a:solidFill>
                <a:latin typeface="Calibri" panose="020F0502020204030204" pitchFamily="34" charset="0"/>
              </a:rPr>
              <a:t>Open science lite</a:t>
            </a:r>
            <a:endParaRPr lang="en-US" altLang="en-US" sz="36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E9AC5C4A-0CDA-2C4D-AA1E-7B217BEBA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821813-7271-204E-9A8D-955C4989B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0B0EA-4F39-6043-A665-172CA1F1B6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7C55213-0C42-BD49-9723-580C2225280D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48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Shape 603">
            <a:extLst>
              <a:ext uri="{FF2B5EF4-FFF2-40B4-BE49-F238E27FC236}">
                <a16:creationId xmlns:a16="http://schemas.microsoft.com/office/drawing/2014/main" id="{0FA79FA7-0B74-FB48-8C45-4C396701C138}"/>
              </a:ext>
            </a:extLst>
          </p:cNvPr>
          <p:cNvSpPr txBox="1">
            <a:spLocks/>
          </p:cNvSpPr>
          <p:nvPr/>
        </p:nvSpPr>
        <p:spPr>
          <a:xfrm>
            <a:off x="555625" y="1920875"/>
            <a:ext cx="9028113" cy="2541588"/>
          </a:xfrm>
          <a:prstGeom prst="rect">
            <a:avLst/>
          </a:prstGeom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CA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Documenting your research plan in a read-only public repository before you conduct the study</a:t>
            </a:r>
          </a:p>
          <a:p>
            <a:pPr>
              <a:buFont typeface="Arial" panose="020B0604020202020204" pitchFamily="34" charset="0"/>
              <a:buNone/>
            </a:pPr>
            <a:endParaRPr lang="en-CA" altLang="en-US" sz="2800" dirty="0">
              <a:solidFill>
                <a:srgbClr val="021F40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CA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At a minimum, a pre-registration should include the “what” of a study:</a:t>
            </a:r>
            <a:endParaRPr lang="en-US" altLang="en-US" sz="2800" dirty="0">
              <a:solidFill>
                <a:srgbClr val="021F40"/>
              </a:solidFill>
              <a:latin typeface="Calibri" panose="020F0502020204030204" pitchFamily="34" charset="0"/>
            </a:endParaRPr>
          </a:p>
          <a:p>
            <a:pPr>
              <a:spcBef>
                <a:spcPts val="160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 Research </a:t>
            </a:r>
            <a:r>
              <a:rPr lang="en-CA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question</a:t>
            </a:r>
            <a:endParaRPr lang="en-US" altLang="en-US" sz="2800" dirty="0">
              <a:solidFill>
                <a:srgbClr val="021F40"/>
              </a:solidFill>
              <a:latin typeface="Calibri" panose="020F0502020204030204" pitchFamily="34" charset="0"/>
            </a:endParaRPr>
          </a:p>
          <a:p>
            <a:pPr>
              <a:buSzPts val="1800"/>
              <a:buFont typeface="Arial" panose="020B0604020202020204" pitchFamily="34" charset="0"/>
              <a:buChar char="●"/>
            </a:pPr>
            <a:r>
              <a:rPr lang="en-CA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 </a:t>
            </a:r>
            <a:r>
              <a:rPr lang="en-CA" altLang="en-US" sz="2800" b="1" dirty="0">
                <a:solidFill>
                  <a:srgbClr val="021F40"/>
                </a:solidFill>
                <a:latin typeface="Calibri" panose="020F0502020204030204" pitchFamily="34" charset="0"/>
              </a:rPr>
              <a:t>Target population and sample size based on power analyses or, better, estimates of Type M error</a:t>
            </a:r>
            <a:endParaRPr lang="en-US" altLang="en-US" sz="2800" b="1" dirty="0">
              <a:solidFill>
                <a:srgbClr val="021F40"/>
              </a:solidFill>
              <a:latin typeface="Calibri" panose="020F0502020204030204" pitchFamily="34" charset="0"/>
            </a:endParaRPr>
          </a:p>
          <a:p>
            <a:pPr>
              <a:buSzPts val="1800"/>
              <a:buFont typeface="Arial" panose="020B0604020202020204" pitchFamily="34" charset="0"/>
              <a:buChar char="●"/>
            </a:pPr>
            <a:r>
              <a:rPr lang="en-CA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 General design</a:t>
            </a:r>
          </a:p>
          <a:p>
            <a:pPr>
              <a:buSzPts val="1800"/>
              <a:buFont typeface="Arial" panose="020B0604020202020204" pitchFamily="34" charset="0"/>
              <a:buChar char="●"/>
            </a:pPr>
            <a:r>
              <a:rPr lang="en-CA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 Variables to be measured / dataset you’ll be using</a:t>
            </a:r>
            <a:endParaRPr lang="en-US" altLang="en-US" sz="2800" dirty="0">
              <a:solidFill>
                <a:srgbClr val="021F40"/>
              </a:solidFill>
              <a:latin typeface="Calibri" panose="020F0502020204030204" pitchFamily="34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48131" name="Shape 339">
            <a:extLst>
              <a:ext uri="{FF2B5EF4-FFF2-40B4-BE49-F238E27FC236}">
                <a16:creationId xmlns:a16="http://schemas.microsoft.com/office/drawing/2014/main" id="{575EAB24-7222-D045-BE7C-73D0A5778EB3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>
                <a:solidFill>
                  <a:srgbClr val="021F40"/>
                </a:solidFill>
                <a:latin typeface="Calibri" panose="020F0502020204030204" pitchFamily="34" charset="0"/>
              </a:rPr>
              <a:t>Pre-registration</a:t>
            </a:r>
            <a:endParaRPr lang="en-US" altLang="en-US" sz="36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D61EB5BA-9460-C443-AF7A-2C37FD149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78D49F-6949-B447-863C-6A903C0CB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84BE93-F46F-EF4B-8825-3C83F3895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246E482-85D3-544B-9E79-12C3DCC9E3C3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49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47106" name="Shape 517">
            <a:extLst>
              <a:ext uri="{FF2B5EF4-FFF2-40B4-BE49-F238E27FC236}">
                <a16:creationId xmlns:a16="http://schemas.microsoft.com/office/drawing/2014/main" id="{8EEA6627-1D8F-E849-BEFF-4A7ED5EAA9A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1231900"/>
            <a:ext cx="6359525" cy="596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Shape 339">
            <a:extLst>
              <a:ext uri="{FF2B5EF4-FFF2-40B4-BE49-F238E27FC236}">
                <a16:creationId xmlns:a16="http://schemas.microsoft.com/office/drawing/2014/main" id="{4F3E817C-2D6D-E345-9A22-E2D8B0D4830F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>
                <a:solidFill>
                  <a:srgbClr val="021F40"/>
                </a:solidFill>
                <a:latin typeface="Calibri" panose="020F0502020204030204" pitchFamily="34" charset="0"/>
              </a:rPr>
              <a:t>Workflow for the masses</a:t>
            </a:r>
            <a:endParaRPr lang="en-US" altLang="en-US" sz="36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47109" name="Shape 519">
            <a:extLst>
              <a:ext uri="{FF2B5EF4-FFF2-40B4-BE49-F238E27FC236}">
                <a16:creationId xmlns:a16="http://schemas.microsoft.com/office/drawing/2014/main" id="{AB2D0EBF-5DF2-F14A-8527-2166502419DC}"/>
              </a:ext>
            </a:extLst>
          </p:cNvPr>
          <p:cNvSpPr>
            <a:spLocks noChangeArrowheads="1"/>
          </p:cNvSpPr>
          <p:nvPr/>
        </p:nvSpPr>
        <p:spPr bwMode="auto">
          <a:xfrm rot="-2322518">
            <a:off x="7537450" y="3419475"/>
            <a:ext cx="827088" cy="381000"/>
          </a:xfrm>
          <a:prstGeom prst="leftArrow">
            <a:avLst>
              <a:gd name="adj1" fmla="val 50000"/>
              <a:gd name="adj2" fmla="val 50020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10" name="Shape 521">
            <a:extLst>
              <a:ext uri="{FF2B5EF4-FFF2-40B4-BE49-F238E27FC236}">
                <a16:creationId xmlns:a16="http://schemas.microsoft.com/office/drawing/2014/main" id="{30B0F133-DBB4-CB43-830A-AF4D5B3D5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0" y="2706688"/>
            <a:ext cx="1889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  <a:latin typeface="Nunito" charset="0"/>
                <a:sym typeface="Nunito" charset="0"/>
              </a:rPr>
              <a:t>Pre-registration</a:t>
            </a:r>
          </a:p>
          <a:p>
            <a:pPr eaLnBrk="1" hangingPunct="1"/>
            <a:endParaRPr lang="en-US" altLang="en-US" sz="1800" b="1">
              <a:solidFill>
                <a:srgbClr val="FF0000"/>
              </a:solidFill>
              <a:latin typeface="Nunito" charset="0"/>
              <a:sym typeface="Nunito" charset="0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6AB1247-2423-2E47-8165-5E6098A3E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918919-2E74-244C-967B-65283957C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770F33-6810-EF4F-B0B0-11B0FF6B12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60D5DE2-D8B8-0F4E-A545-11D06A42BC29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5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20482" name="Shape 339">
            <a:extLst>
              <a:ext uri="{FF2B5EF4-FFF2-40B4-BE49-F238E27FC236}">
                <a16:creationId xmlns:a16="http://schemas.microsoft.com/office/drawing/2014/main" id="{C85DEA90-098E-5D4A-ACA9-31281416929D}"/>
              </a:ext>
            </a:extLst>
          </p:cNvPr>
          <p:cNvSpPr txBox="1">
            <a:spLocks/>
          </p:cNvSpPr>
          <p:nvPr/>
        </p:nvSpPr>
        <p:spPr bwMode="auto">
          <a:xfrm>
            <a:off x="1514475" y="696913"/>
            <a:ext cx="7029450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>
                <a:solidFill>
                  <a:srgbClr val="021F40"/>
                </a:solidFill>
                <a:latin typeface="Calibri" panose="020F0502020204030204" pitchFamily="34" charset="0"/>
              </a:rPr>
              <a:t>Terminology</a:t>
            </a:r>
            <a:endParaRPr lang="en-US" altLang="en-US" sz="44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8CC1227C-4004-5244-A2D0-5AEB97422B45}"/>
              </a:ext>
            </a:extLst>
          </p:cNvPr>
          <p:cNvSpPr/>
          <p:nvPr/>
        </p:nvSpPr>
        <p:spPr>
          <a:xfrm>
            <a:off x="712788" y="2395538"/>
            <a:ext cx="8799512" cy="3332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defRPr/>
            </a:pPr>
            <a:r>
              <a:rPr lang="en-US" sz="3200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One of many possible definitions of </a:t>
            </a:r>
            <a:r>
              <a:rPr lang="en-US" sz="3200" b="1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Open Science:</a:t>
            </a:r>
            <a:endParaRPr lang="en-US" sz="32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spcBef>
                <a:spcPts val="0"/>
              </a:spcBef>
              <a:spcAft>
                <a:spcPts val="1600"/>
              </a:spcAft>
              <a:buFont typeface="Arial" charset="0"/>
              <a:buNone/>
              <a:defRPr/>
            </a:pPr>
            <a:endParaRPr lang="en-CA" sz="2400" dirty="0">
              <a:solidFill>
                <a:srgbClr val="021F40"/>
              </a:solidFill>
            </a:endParaRPr>
          </a:p>
          <a:p>
            <a:pPr>
              <a:spcBef>
                <a:spcPts val="0"/>
              </a:spcBef>
              <a:spcAft>
                <a:spcPts val="1600"/>
              </a:spcAft>
              <a:buFont typeface="Arial" charset="0"/>
              <a:buNone/>
              <a:defRPr/>
            </a:pPr>
            <a:r>
              <a:rPr lang="en-CA" sz="2800" dirty="0">
                <a:solidFill>
                  <a:srgbClr val="021F40"/>
                </a:solidFill>
              </a:rPr>
              <a:t>S</a:t>
            </a:r>
            <a:r>
              <a:rPr lang="en" sz="2800" dirty="0">
                <a:solidFill>
                  <a:srgbClr val="021F40"/>
                </a:solidFill>
              </a:rPr>
              <a:t>cientific research</a:t>
            </a:r>
            <a:r>
              <a:rPr lang="en-CA" sz="2800" dirty="0">
                <a:solidFill>
                  <a:srgbClr val="021F40"/>
                </a:solidFill>
              </a:rPr>
              <a:t> conducted and communicated in an honest, accessible, and</a:t>
            </a:r>
            <a:r>
              <a:rPr lang="en" sz="2800" dirty="0">
                <a:solidFill>
                  <a:srgbClr val="021F40"/>
                </a:solidFill>
              </a:rPr>
              <a:t> transparen</a:t>
            </a:r>
            <a:r>
              <a:rPr lang="en-CA" sz="2800" dirty="0">
                <a:solidFill>
                  <a:srgbClr val="021F40"/>
                </a:solidFill>
              </a:rPr>
              <a:t>t way, such that independent researchers can </a:t>
            </a:r>
            <a:r>
              <a:rPr lang="en" sz="2800" u="sng" dirty="0">
                <a:solidFill>
                  <a:srgbClr val="021F40"/>
                </a:solidFill>
              </a:rPr>
              <a:t>reproduc</a:t>
            </a:r>
            <a:r>
              <a:rPr lang="en-CA" sz="2800" u="sng" dirty="0">
                <a:solidFill>
                  <a:srgbClr val="021F40"/>
                </a:solidFill>
              </a:rPr>
              <a:t>e</a:t>
            </a:r>
            <a:r>
              <a:rPr lang="en" sz="2800" dirty="0">
                <a:solidFill>
                  <a:srgbClr val="021F40"/>
                </a:solidFill>
              </a:rPr>
              <a:t> </a:t>
            </a:r>
            <a:r>
              <a:rPr lang="en-CA" sz="2800" dirty="0">
                <a:solidFill>
                  <a:srgbClr val="021F40"/>
                </a:solidFill>
              </a:rPr>
              <a:t>the results</a:t>
            </a:r>
            <a:r>
              <a:rPr lang="en-US" sz="2800" b="1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	</a:t>
            </a:r>
            <a:endParaRPr lang="en-US" sz="24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915E4E-B2EC-0142-A8A8-1BB52941F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7F1BF65D-E6C7-C34E-9AF3-FDB659003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1506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Background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BADBEC-E307-4143-AF53-A75647E3F8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EBFFB72-83A3-FD4C-ACE5-DB1AA4C4A18F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50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49154" name="Shape 603">
            <a:extLst>
              <a:ext uri="{FF2B5EF4-FFF2-40B4-BE49-F238E27FC236}">
                <a16:creationId xmlns:a16="http://schemas.microsoft.com/office/drawing/2014/main" id="{96CE0FE8-F100-1A4D-BB8E-40866E45DC3B}"/>
              </a:ext>
            </a:extLst>
          </p:cNvPr>
          <p:cNvSpPr txBox="1">
            <a:spLocks/>
          </p:cNvSpPr>
          <p:nvPr/>
        </p:nvSpPr>
        <p:spPr bwMode="auto">
          <a:xfrm>
            <a:off x="555625" y="1920875"/>
            <a:ext cx="9028113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CA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Helps reduce publication bias, specifically the “file drawer effect”, by increasing discoverability of unpublished studies.</a:t>
            </a:r>
          </a:p>
          <a:p>
            <a:pPr>
              <a:buFont typeface="Arial" panose="020B0604020202020204" pitchFamily="34" charset="0"/>
              <a:buNone/>
            </a:pPr>
            <a:endParaRPr lang="en-CA" altLang="en-US" sz="2800" dirty="0">
              <a:solidFill>
                <a:srgbClr val="021F40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CA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Helps you as a researcher plan ahead more carefully, and fosters greater awareness of pitfalls associated with researcher degrees of freedom.</a:t>
            </a:r>
          </a:p>
          <a:p>
            <a:pPr>
              <a:buFont typeface="Arial" panose="020B0604020202020204" pitchFamily="34" charset="0"/>
              <a:buNone/>
            </a:pPr>
            <a:endParaRPr lang="en-CA" altLang="en-US" sz="2800" dirty="0">
              <a:solidFill>
                <a:srgbClr val="021F40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CA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Focuses attention on effect sizes and reducing type M errors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800" dirty="0">
              <a:solidFill>
                <a:srgbClr val="021F40"/>
              </a:solidFill>
              <a:latin typeface="Calibri" panose="020F0502020204030204" pitchFamily="34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49155" name="Shape 339">
            <a:extLst>
              <a:ext uri="{FF2B5EF4-FFF2-40B4-BE49-F238E27FC236}">
                <a16:creationId xmlns:a16="http://schemas.microsoft.com/office/drawing/2014/main" id="{77B5FBDD-945A-D542-909B-314BDBB90C6C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>
                <a:solidFill>
                  <a:srgbClr val="021F40"/>
                </a:solidFill>
                <a:latin typeface="Calibri" panose="020F0502020204030204" pitchFamily="34" charset="0"/>
              </a:rPr>
              <a:t>Pre-registration</a:t>
            </a:r>
            <a:endParaRPr lang="en-US" altLang="en-US" sz="36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C8F08C92-3D49-294C-93B0-FCCB3640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7256B1-B85A-B043-A791-8866EA059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536AFE-451A-7845-BC8E-25779C205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CB373FE-267D-A642-9FA1-377FFDDCED09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51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67586" name="Shape 472">
            <a:extLst>
              <a:ext uri="{FF2B5EF4-FFF2-40B4-BE49-F238E27FC236}">
                <a16:creationId xmlns:a16="http://schemas.microsoft.com/office/drawing/2014/main" id="{072BB1AE-AF84-D54B-927A-DC2EE9A9E4A8}"/>
              </a:ext>
            </a:extLst>
          </p:cNvPr>
          <p:cNvSpPr txBox="1">
            <a:spLocks/>
          </p:cNvSpPr>
          <p:nvPr/>
        </p:nvSpPr>
        <p:spPr bwMode="auto">
          <a:xfrm>
            <a:off x="2443163" y="2798763"/>
            <a:ext cx="5172075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900" dirty="0">
                <a:solidFill>
                  <a:srgbClr val="021F40"/>
                </a:solidFill>
                <a:latin typeface="Calibri" panose="020F0502020204030204" pitchFamily="34" charset="0"/>
              </a:rPr>
              <a:t>What good is Open Science to me personally?</a:t>
            </a:r>
            <a:endParaRPr lang="en-US" altLang="en-US" sz="4900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8A6E39E-A203-874D-9671-DCE20EB9D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30962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Benefits of Open Science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89DD78-B880-DF45-A0BE-B46392059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EF864-7C28-A046-96AA-D4DB3C20D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4D852C-E6E1-B74B-BC50-604BF816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83" y="1493837"/>
            <a:ext cx="8397060" cy="5207001"/>
          </a:xfrm>
          <a:prstGeom prst="rect">
            <a:avLst/>
          </a:prstGeom>
          <a:ln>
            <a:solidFill>
              <a:srgbClr val="001F4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688AC0-A101-9C45-AAB8-A84E1A9F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0" y="1493837"/>
            <a:ext cx="4381803" cy="3899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D91D22-96FF-7F45-BF15-47FE1B13089E}"/>
              </a:ext>
            </a:extLst>
          </p:cNvPr>
          <p:cNvSpPr/>
          <p:nvPr/>
        </p:nvSpPr>
        <p:spPr>
          <a:xfrm>
            <a:off x="830710" y="4400550"/>
            <a:ext cx="8091042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E24CEF7B-0672-FD4A-9A95-FD61F8F41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30962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Benefits of Open Science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B97B62-18EF-994A-A47C-D597DE337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943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531FC7-AC37-0543-ACC6-CCDC421B8B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F4D3353-D17C-554A-9C0D-AACF48B6F305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53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Shape 573">
            <a:extLst>
              <a:ext uri="{FF2B5EF4-FFF2-40B4-BE49-F238E27FC236}">
                <a16:creationId xmlns:a16="http://schemas.microsoft.com/office/drawing/2014/main" id="{27EEC03D-6409-7043-9BB8-F4FC2AF30636}"/>
              </a:ext>
            </a:extLst>
          </p:cNvPr>
          <p:cNvSpPr txBox="1">
            <a:spLocks/>
          </p:cNvSpPr>
          <p:nvPr/>
        </p:nvSpPr>
        <p:spPr>
          <a:xfrm>
            <a:off x="1079500" y="1701800"/>
            <a:ext cx="7600950" cy="2541588"/>
          </a:xfrm>
          <a:prstGeom prst="rect">
            <a:avLst/>
          </a:prstGeom>
        </p:spPr>
        <p:txBody>
          <a:bodyPr spcFirstLastPara="1" lIns="91425" tIns="91425" rIns="91425" bIns="91425"/>
          <a:lstStyle>
            <a:lvl1pPr marL="381000" indent="-381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3175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273175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782763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292350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" sz="2800" dirty="0">
                <a:solidFill>
                  <a:srgbClr val="021F40"/>
                </a:solidFill>
              </a:rPr>
              <a:t>Improves Efficiency</a:t>
            </a:r>
          </a:p>
          <a:p>
            <a:pPr marL="457200">
              <a:spcBef>
                <a:spcPts val="1600"/>
              </a:spcBef>
              <a:spcAft>
                <a:spcPts val="0"/>
              </a:spcAft>
              <a:buSzPts val="2400"/>
              <a:buFont typeface="Arial" charset="0"/>
              <a:buChar char="●"/>
              <a:defRPr/>
            </a:pPr>
            <a:r>
              <a:rPr lang="en" sz="2800" dirty="0">
                <a:solidFill>
                  <a:srgbClr val="021F40"/>
                </a:solidFill>
              </a:rPr>
              <a:t>Saves time and $$</a:t>
            </a:r>
          </a:p>
          <a:p>
            <a:pPr marL="457200">
              <a:spcBef>
                <a:spcPts val="0"/>
              </a:spcBef>
              <a:spcAft>
                <a:spcPts val="0"/>
              </a:spcAft>
              <a:buSzPts val="2400"/>
              <a:buFont typeface="Arial" charset="0"/>
              <a:buChar char="●"/>
              <a:defRPr/>
            </a:pPr>
            <a:r>
              <a:rPr lang="en" sz="2800" dirty="0">
                <a:solidFill>
                  <a:srgbClr val="021F40"/>
                </a:solidFill>
              </a:rPr>
              <a:t>Re-use methods / code</a:t>
            </a:r>
          </a:p>
          <a:p>
            <a:pPr marL="457200">
              <a:spcBef>
                <a:spcPts val="0"/>
              </a:spcBef>
              <a:spcAft>
                <a:spcPts val="0"/>
              </a:spcAft>
              <a:buSzPts val="2400"/>
              <a:buFont typeface="Arial" charset="0"/>
              <a:buChar char="●"/>
              <a:defRPr/>
            </a:pPr>
            <a:r>
              <a:rPr lang="en" sz="2800" dirty="0">
                <a:solidFill>
                  <a:srgbClr val="021F40"/>
                </a:solidFill>
              </a:rPr>
              <a:t>Avoids duplication while enabling replication</a:t>
            </a:r>
            <a:endParaRPr lang="en-CA" sz="2800" dirty="0">
              <a:solidFill>
                <a:srgbClr val="021F40"/>
              </a:solidFill>
            </a:endParaRPr>
          </a:p>
          <a:p>
            <a:pPr marL="457200">
              <a:spcBef>
                <a:spcPts val="0"/>
              </a:spcBef>
              <a:spcAft>
                <a:spcPts val="0"/>
              </a:spcAft>
              <a:buSzPts val="2400"/>
              <a:buFont typeface="Arial" charset="0"/>
              <a:buChar char="●"/>
              <a:defRPr/>
            </a:pPr>
            <a:r>
              <a:rPr lang="en" sz="2800" dirty="0">
                <a:solidFill>
                  <a:srgbClr val="021F40"/>
                </a:solidFill>
              </a:rPr>
              <a:t>Facilitates meta-analyses</a:t>
            </a:r>
          </a:p>
          <a:p>
            <a:pPr marL="457200">
              <a:spcBef>
                <a:spcPts val="0"/>
              </a:spcBef>
              <a:spcAft>
                <a:spcPts val="0"/>
              </a:spcAft>
              <a:buSzPts val="2400"/>
              <a:buFont typeface="Arial" charset="0"/>
              <a:buChar char="●"/>
              <a:defRPr/>
            </a:pPr>
            <a:r>
              <a:rPr lang="en-CA" sz="2800" dirty="0">
                <a:solidFill>
                  <a:srgbClr val="021F40"/>
                </a:solidFill>
              </a:rPr>
              <a:t>P</a:t>
            </a:r>
            <a:r>
              <a:rPr lang="en" sz="2800" dirty="0" err="1">
                <a:solidFill>
                  <a:srgbClr val="021F40"/>
                </a:solidFill>
              </a:rPr>
              <a:t>romotes</a:t>
            </a:r>
            <a:r>
              <a:rPr lang="en" sz="2800" dirty="0">
                <a:solidFill>
                  <a:srgbClr val="021F40"/>
                </a:solidFill>
              </a:rPr>
              <a:t> accurate discovery</a:t>
            </a:r>
          </a:p>
          <a:p>
            <a:pPr marL="76200" indent="0">
              <a:spcBef>
                <a:spcPts val="0"/>
              </a:spcBef>
              <a:spcAft>
                <a:spcPts val="0"/>
              </a:spcAft>
              <a:buSzPts val="2400"/>
              <a:buFont typeface="Arial" charset="0"/>
              <a:buNone/>
              <a:defRPr/>
            </a:pPr>
            <a:endParaRPr lang="en-CA" sz="2800" dirty="0">
              <a:solidFill>
                <a:srgbClr val="021F40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charset="0"/>
              <a:buNone/>
              <a:defRPr/>
            </a:pPr>
            <a:endParaRPr lang="en" sz="1600" dirty="0">
              <a:solidFill>
                <a:srgbClr val="021F40"/>
              </a:solidFill>
            </a:endParaRPr>
          </a:p>
        </p:txBody>
      </p:sp>
      <p:sp>
        <p:nvSpPr>
          <p:cNvPr id="51203" name="Shape 339">
            <a:extLst>
              <a:ext uri="{FF2B5EF4-FFF2-40B4-BE49-F238E27FC236}">
                <a16:creationId xmlns:a16="http://schemas.microsoft.com/office/drawing/2014/main" id="{D3FF8414-1998-CB4A-8874-EBC1A25FDD41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>
                <a:solidFill>
                  <a:srgbClr val="021F40"/>
                </a:solidFill>
                <a:latin typeface="Calibri" panose="020F0502020204030204" pitchFamily="34" charset="0"/>
              </a:rPr>
              <a:t>Benefits of adopting Open Science</a:t>
            </a:r>
            <a:endParaRPr lang="en-US" altLang="en-US" sz="36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B461BAB5-492D-A647-B918-AC2D4FD30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30962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Benefits of Open Science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D8F753-F77B-754A-8043-EC1AAE4E9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E0E1E-C2E4-1540-92A2-B1DEB6282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7F4C49F-9DDA-7F42-B0CB-A591396555D2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54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52226" name="Shape 578">
            <a:extLst>
              <a:ext uri="{FF2B5EF4-FFF2-40B4-BE49-F238E27FC236}">
                <a16:creationId xmlns:a16="http://schemas.microsoft.com/office/drawing/2014/main" id="{E4BF0445-4817-6C45-8348-D6EFBB7EF980}"/>
              </a:ext>
            </a:extLst>
          </p:cNvPr>
          <p:cNvSpPr txBox="1">
            <a:spLocks/>
          </p:cNvSpPr>
          <p:nvPr/>
        </p:nvSpPr>
        <p:spPr bwMode="auto">
          <a:xfrm>
            <a:off x="700088" y="2195513"/>
            <a:ext cx="8909050" cy="254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marL="457200" indent="-3810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ts val="2400"/>
              <a:buFont typeface="Arial" panose="020B0604020202020204" pitchFamily="34" charset="0"/>
              <a:buChar char="●"/>
            </a:pPr>
            <a:r>
              <a:rPr lang="en-US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Funding agencies (e.g. Tri-Council) are increasingly demanding aspects of OS (e.g. open data, open access)</a:t>
            </a:r>
          </a:p>
          <a:p>
            <a:pPr>
              <a:buClr>
                <a:srgbClr val="000000"/>
              </a:buClr>
              <a:buSzPts val="2400"/>
              <a:buFont typeface="Arial" panose="020B0604020202020204" pitchFamily="34" charset="0"/>
              <a:buChar char="●"/>
            </a:pPr>
            <a:r>
              <a:rPr lang="en-US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OS practices are increasingly being </a:t>
            </a:r>
            <a:r>
              <a:rPr lang="en-US" altLang="en-US" sz="2800" dirty="0" err="1">
                <a:solidFill>
                  <a:srgbClr val="021F40"/>
                </a:solidFill>
                <a:latin typeface="Calibri" panose="020F0502020204030204" pitchFamily="34" charset="0"/>
              </a:rPr>
              <a:t>favoured</a:t>
            </a:r>
            <a:r>
              <a:rPr lang="en-US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 at academic institutions</a:t>
            </a:r>
          </a:p>
          <a:p>
            <a:pPr>
              <a:buClr>
                <a:srgbClr val="000000"/>
              </a:buClr>
              <a:buSzPts val="2400"/>
              <a:buFont typeface="Arial" panose="020B0604020202020204" pitchFamily="34" charset="0"/>
              <a:buChar char="●"/>
            </a:pPr>
            <a:r>
              <a:rPr lang="en-US" altLang="en-US" sz="2800" dirty="0">
                <a:solidFill>
                  <a:srgbClr val="021F40"/>
                </a:solidFill>
                <a:latin typeface="Calibri" panose="020F0502020204030204" pitchFamily="34" charset="0"/>
              </a:rPr>
              <a:t>Many aspects of OS will eventually be required</a:t>
            </a:r>
          </a:p>
        </p:txBody>
      </p:sp>
      <p:sp>
        <p:nvSpPr>
          <p:cNvPr id="52227" name="Shape 339">
            <a:extLst>
              <a:ext uri="{FF2B5EF4-FFF2-40B4-BE49-F238E27FC236}">
                <a16:creationId xmlns:a16="http://schemas.microsoft.com/office/drawing/2014/main" id="{FD9D035F-0B5E-2B40-9C4F-7EE469471DE3}"/>
              </a:ext>
            </a:extLst>
          </p:cNvPr>
          <p:cNvSpPr txBox="1">
            <a:spLocks/>
          </p:cNvSpPr>
          <p:nvPr/>
        </p:nvSpPr>
        <p:spPr bwMode="auto">
          <a:xfrm>
            <a:off x="1587500" y="635000"/>
            <a:ext cx="688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3600">
                <a:solidFill>
                  <a:srgbClr val="021F40"/>
                </a:solidFill>
                <a:latin typeface="Calibri" panose="020F0502020204030204" pitchFamily="34" charset="0"/>
              </a:rPr>
              <a:t>Benefits of adopting Open Science</a:t>
            </a:r>
            <a:endParaRPr lang="en-US" altLang="en-US" sz="36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CFB16C3E-7C15-2346-80E8-38EC76E4C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30962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Benefits of Open Science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50D94B-0A08-5F41-A946-F092FDA88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A3AE4-103E-D64B-907A-6DB5BF23C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6A85C56-BCF0-BF48-8D4C-68ECF0191BC2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55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68610" name="Shape 602">
            <a:extLst>
              <a:ext uri="{FF2B5EF4-FFF2-40B4-BE49-F238E27FC236}">
                <a16:creationId xmlns:a16="http://schemas.microsoft.com/office/drawing/2014/main" id="{70FB449C-F69C-AF41-9563-5080FD12A2F6}"/>
              </a:ext>
            </a:extLst>
          </p:cNvPr>
          <p:cNvSpPr txBox="1">
            <a:spLocks/>
          </p:cNvSpPr>
          <p:nvPr/>
        </p:nvSpPr>
        <p:spPr bwMode="auto">
          <a:xfrm>
            <a:off x="1303338" y="598488"/>
            <a:ext cx="703103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600">
                <a:latin typeface="Calibri" panose="020F0502020204030204" pitchFamily="34" charset="0"/>
              </a:rPr>
              <a:t>Tools that can help</a:t>
            </a:r>
          </a:p>
        </p:txBody>
      </p:sp>
      <p:sp>
        <p:nvSpPr>
          <p:cNvPr id="68611" name="Shape 603">
            <a:extLst>
              <a:ext uri="{FF2B5EF4-FFF2-40B4-BE49-F238E27FC236}">
                <a16:creationId xmlns:a16="http://schemas.microsoft.com/office/drawing/2014/main" id="{862F2C82-F36C-7E49-8844-1ED707ADDB6E}"/>
              </a:ext>
            </a:extLst>
          </p:cNvPr>
          <p:cNvSpPr txBox="1">
            <a:spLocks/>
          </p:cNvSpPr>
          <p:nvPr/>
        </p:nvSpPr>
        <p:spPr bwMode="auto">
          <a:xfrm>
            <a:off x="285750" y="1455738"/>
            <a:ext cx="8459788" cy="254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marL="4572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160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altLang="en-US" sz="2800" dirty="0">
                <a:latin typeface="Calibri" panose="020F0502020204030204" pitchFamily="34" charset="0"/>
              </a:rPr>
              <a:t>Open Science Framework (https://</a:t>
            </a:r>
            <a:r>
              <a:rPr lang="en-US" altLang="en-US" sz="2800" dirty="0" err="1">
                <a:latin typeface="Calibri" panose="020F0502020204030204" pitchFamily="34" charset="0"/>
              </a:rPr>
              <a:t>osf.io</a:t>
            </a:r>
            <a:r>
              <a:rPr lang="en-US" altLang="en-US" sz="2800" dirty="0">
                <a:latin typeface="Calibri" panose="020F0502020204030204" pitchFamily="34" charset="0"/>
              </a:rPr>
              <a:t>)</a:t>
            </a:r>
          </a:p>
          <a:p>
            <a:pPr>
              <a:buSzPts val="1800"/>
              <a:buFont typeface="Arial" panose="020B0604020202020204" pitchFamily="34" charset="0"/>
              <a:buChar char="●"/>
            </a:pPr>
            <a:r>
              <a:rPr lang="en-US" altLang="en-US" sz="2800" dirty="0">
                <a:latin typeface="Calibri" panose="020F0502020204030204" pitchFamily="34" charset="0"/>
              </a:rPr>
              <a:t>Scripting (e.g. using R instead of Excel!  R Markdown)</a:t>
            </a:r>
          </a:p>
          <a:p>
            <a:pPr>
              <a:buSzPts val="1800"/>
              <a:buFont typeface="Arial" panose="020B0604020202020204" pitchFamily="34" charset="0"/>
              <a:buChar char="●"/>
            </a:pPr>
            <a:r>
              <a:rPr lang="en-US" altLang="en-US" sz="2800" dirty="0">
                <a:latin typeface="Calibri" panose="020F0502020204030204" pitchFamily="34" charset="0"/>
              </a:rPr>
              <a:t>Git / </a:t>
            </a:r>
            <a:r>
              <a:rPr lang="en-US" altLang="en-US" sz="2800" dirty="0" err="1">
                <a:latin typeface="Calibri" panose="020F0502020204030204" pitchFamily="34" charset="0"/>
              </a:rPr>
              <a:t>Github</a:t>
            </a:r>
            <a:r>
              <a:rPr lang="en-US" altLang="en-US" sz="2800" dirty="0">
                <a:latin typeface="Calibri" panose="020F0502020204030204" pitchFamily="34" charset="0"/>
              </a:rPr>
              <a:t> (see lesson </a:t>
            </a:r>
            <a:r>
              <a:rPr lang="en-US" altLang="en-US" sz="2800" dirty="0">
                <a:latin typeface="Calibri" panose="020F0502020204030204" pitchFamily="34" charset="0"/>
                <a:hlinkClick r:id="rId2"/>
              </a:rPr>
              <a:t>here</a:t>
            </a:r>
            <a:r>
              <a:rPr lang="en-US" altLang="en-US" sz="2800" dirty="0">
                <a:latin typeface="Calibri" panose="020F0502020204030204" pitchFamily="34" charset="0"/>
              </a:rPr>
              <a:t>)</a:t>
            </a:r>
          </a:p>
          <a:p>
            <a:pPr>
              <a:buSzPts val="1800"/>
              <a:buFont typeface="Arial" panose="020B0604020202020204" pitchFamily="34" charset="0"/>
              <a:buChar char="●"/>
            </a:pPr>
            <a:r>
              <a:rPr lang="en-US" altLang="en-US" sz="2800" dirty="0">
                <a:latin typeface="Calibri" panose="020F0502020204030204" pitchFamily="34" charset="0"/>
              </a:rPr>
              <a:t>Data management plan tools e.g. </a:t>
            </a:r>
            <a:r>
              <a:rPr lang="en-US" altLang="en-US" sz="2800" dirty="0">
                <a:latin typeface="Calibri" panose="020F0502020204030204" pitchFamily="34" charset="0"/>
                <a:hlinkClick r:id="rId3"/>
              </a:rPr>
              <a:t>here</a:t>
            </a:r>
            <a:endParaRPr lang="en-US" altLang="en-US" sz="2800" dirty="0"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AC950F70-3E47-214D-AB97-DD4C84986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Tools that facilitate Open Science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4A6F75-751F-4649-8A8A-71687C667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8BA17-BCA2-5D4A-AB15-F5449A3B2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3B81EFB-E574-2543-A0F1-E302B8DC551C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56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70658" name="Shape 617">
            <a:extLst>
              <a:ext uri="{FF2B5EF4-FFF2-40B4-BE49-F238E27FC236}">
                <a16:creationId xmlns:a16="http://schemas.microsoft.com/office/drawing/2014/main" id="{9DFD3F0A-CB0F-6145-A72A-0AE497CA531A}"/>
              </a:ext>
            </a:extLst>
          </p:cNvPr>
          <p:cNvSpPr txBox="1">
            <a:spLocks/>
          </p:cNvSpPr>
          <p:nvPr/>
        </p:nvSpPr>
        <p:spPr bwMode="auto">
          <a:xfrm>
            <a:off x="1241493" y="1873526"/>
            <a:ext cx="73294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900" dirty="0">
                <a:latin typeface="Calibri" panose="020F0502020204030204" pitchFamily="34" charset="0"/>
              </a:rPr>
              <a:t>Scripting using R / R Markdown, Python </a:t>
            </a:r>
            <a:r>
              <a:rPr lang="en-US" altLang="en-US" sz="4900" dirty="0" err="1">
                <a:latin typeface="Calibri" panose="020F0502020204030204" pitchFamily="34" charset="0"/>
              </a:rPr>
              <a:t>etc</a:t>
            </a:r>
            <a:r>
              <a:rPr lang="en-US" altLang="en-US" sz="4900" dirty="0">
                <a:latin typeface="Calibri" panose="020F0502020204030204" pitchFamily="34" charset="0"/>
              </a:rPr>
              <a:t>…</a:t>
            </a:r>
          </a:p>
          <a:p>
            <a:pPr algn="ctr"/>
            <a:endParaRPr lang="en-US" altLang="en-US" sz="4900" dirty="0">
              <a:latin typeface="Calibri" panose="020F0502020204030204" pitchFamily="34" charset="0"/>
            </a:endParaRPr>
          </a:p>
          <a:p>
            <a:pPr algn="ctr"/>
            <a:r>
              <a:rPr lang="en-US" altLang="en-US" sz="4900" dirty="0">
                <a:latin typeface="Calibri" panose="020F0502020204030204" pitchFamily="34" charset="0"/>
              </a:rPr>
              <a:t>Open Science Framework</a:t>
            </a:r>
          </a:p>
        </p:txBody>
      </p:sp>
      <p:pic>
        <p:nvPicPr>
          <p:cNvPr id="70659" name="Shape 618">
            <a:hlinkClick r:id="rId2"/>
            <a:extLst>
              <a:ext uri="{FF2B5EF4-FFF2-40B4-BE49-F238E27FC236}">
                <a16:creationId xmlns:a16="http://schemas.microsoft.com/office/drawing/2014/main" id="{7AFE06E6-D0C8-BF4C-93EC-841973EC9E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062" y="4590705"/>
            <a:ext cx="28003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4">
            <a:extLst>
              <a:ext uri="{FF2B5EF4-FFF2-40B4-BE49-F238E27FC236}">
                <a16:creationId xmlns:a16="http://schemas.microsoft.com/office/drawing/2014/main" id="{FF0CB375-D027-B743-851E-58074C59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Tools that facilitate Open Science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1A1645-6A05-064A-98EA-88FF0DFC2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34D3C3-EC03-1547-89B6-2C7D1AFD8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C2FB6C4-20A8-524D-B28C-1B22284BCFED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57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2E63D-2E0E-8A4B-A9B9-7A7E6183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51" y="1271376"/>
            <a:ext cx="7996805" cy="59238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8C6E5-56C6-0643-8EE7-3F6442E7FFF8}"/>
              </a:ext>
            </a:extLst>
          </p:cNvPr>
          <p:cNvSpPr/>
          <p:nvPr/>
        </p:nvSpPr>
        <p:spPr>
          <a:xfrm>
            <a:off x="2411426" y="757864"/>
            <a:ext cx="57685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https://people.ok.ubc.ca/jpither/modules/biol202_home.html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06562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84BE93-F46F-EF4B-8825-3C83F3895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246E482-85D3-544B-9E79-12C3DCC9E3C3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58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47106" name="Shape 517">
            <a:extLst>
              <a:ext uri="{FF2B5EF4-FFF2-40B4-BE49-F238E27FC236}">
                <a16:creationId xmlns:a16="http://schemas.microsoft.com/office/drawing/2014/main" id="{8EEA6627-1D8F-E849-BEFF-4A7ED5EAA9A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1231900"/>
            <a:ext cx="6359525" cy="596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Shape 519">
            <a:extLst>
              <a:ext uri="{FF2B5EF4-FFF2-40B4-BE49-F238E27FC236}">
                <a16:creationId xmlns:a16="http://schemas.microsoft.com/office/drawing/2014/main" id="{AB2D0EBF-5DF2-F14A-8527-2166502419DC}"/>
              </a:ext>
            </a:extLst>
          </p:cNvPr>
          <p:cNvSpPr>
            <a:spLocks noChangeArrowheads="1"/>
          </p:cNvSpPr>
          <p:nvPr/>
        </p:nvSpPr>
        <p:spPr bwMode="auto">
          <a:xfrm rot="-2322518">
            <a:off x="7537450" y="3419475"/>
            <a:ext cx="827088" cy="381000"/>
          </a:xfrm>
          <a:prstGeom prst="leftArrow">
            <a:avLst>
              <a:gd name="adj1" fmla="val 50000"/>
              <a:gd name="adj2" fmla="val 50020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10" name="Shape 521">
            <a:extLst>
              <a:ext uri="{FF2B5EF4-FFF2-40B4-BE49-F238E27FC236}">
                <a16:creationId xmlns:a16="http://schemas.microsoft.com/office/drawing/2014/main" id="{30B0F133-DBB4-CB43-830A-AF4D5B3D5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0266" y="2682006"/>
            <a:ext cx="1889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FF0000"/>
                </a:solidFill>
                <a:latin typeface="Nunito" charset="0"/>
                <a:sym typeface="Nunito" charset="0"/>
              </a:rPr>
              <a:t>Learn with simulated data!</a:t>
            </a:r>
          </a:p>
          <a:p>
            <a:pPr eaLnBrk="1" hangingPunct="1"/>
            <a:endParaRPr lang="en-US" altLang="en-US" sz="1800" b="1" dirty="0">
              <a:solidFill>
                <a:srgbClr val="FF0000"/>
              </a:solidFill>
              <a:latin typeface="Nunito" charset="0"/>
              <a:sym typeface="Nunito" charset="0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6AB1247-2423-2E47-8165-5E6098A3E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Solutions to problem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918919-2E74-244C-967B-65283957C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0425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E5EE2-1FDF-3B47-B095-4A77EA47F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37C1CCE-5C21-7046-8E7C-3D549A11FE30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59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A22D0EE8-8945-D54F-8FBB-E9025219B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1" y="808962"/>
            <a:ext cx="9384631" cy="6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Shape 625">
            <a:extLst>
              <a:ext uri="{FF2B5EF4-FFF2-40B4-BE49-F238E27FC236}">
                <a16:creationId xmlns:a16="http://schemas.microsoft.com/office/drawing/2014/main" id="{9CA370CE-87BD-4A4F-ACD8-3280A04F4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1" y="1639720"/>
            <a:ext cx="2801937" cy="271145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2800" b="1" dirty="0">
                <a:latin typeface="Nunito" charset="0"/>
                <a:sym typeface="Nunito" charset="0"/>
              </a:rPr>
              <a:t>A web app to support:</a:t>
            </a:r>
          </a:p>
          <a:p>
            <a:pPr algn="r" eaLnBrk="1" hangingPunct="1"/>
            <a:endParaRPr lang="en-US" altLang="en-US" sz="2800" b="1" dirty="0">
              <a:latin typeface="Nunito" charset="0"/>
              <a:sym typeface="Nunito" charset="0"/>
            </a:endParaRPr>
          </a:p>
          <a:p>
            <a:pPr algn="r" eaLnBrk="1" hangingPunct="1"/>
            <a:r>
              <a:rPr lang="en-US" altLang="en-US" sz="2800" b="1" dirty="0">
                <a:latin typeface="Nunito" charset="0"/>
                <a:sym typeface="Nunito" charset="0"/>
              </a:rPr>
              <a:t>Collaboration</a:t>
            </a:r>
          </a:p>
          <a:p>
            <a:pPr algn="r" eaLnBrk="1" hangingPunct="1"/>
            <a:r>
              <a:rPr lang="en-US" altLang="en-US" sz="2800" b="1" dirty="0">
                <a:latin typeface="Nunito" charset="0"/>
                <a:sym typeface="Nunito" charset="0"/>
              </a:rPr>
              <a:t>Documentation</a:t>
            </a:r>
          </a:p>
          <a:p>
            <a:pPr algn="r" eaLnBrk="1" hangingPunct="1"/>
            <a:r>
              <a:rPr lang="en-US" altLang="en-US" sz="2800" b="1" dirty="0">
                <a:latin typeface="Nunito" charset="0"/>
                <a:sym typeface="Nunito" charset="0"/>
              </a:rPr>
              <a:t>Archiving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33798E80-94C2-2E4C-B8CD-D74263723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Tools that facilitate Open Science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26082D-2745-664D-B883-E894C7C02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409D2-42B3-D44E-857E-C363C508E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376F8-4FA5-A94A-9F6D-6069B364B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0" y="3257551"/>
            <a:ext cx="8968619" cy="3014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68005C-885C-474A-AE6F-F624F6C8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6" y="954087"/>
            <a:ext cx="6361355" cy="1246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F4DB1-9F09-4648-9516-A8631B3E9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62" y="2200275"/>
            <a:ext cx="6203950" cy="5030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012011A-D327-D742-9C4A-9E8095F76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88B9229C-E43A-0F4B-B304-34BB621E9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1506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85191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Shape 631">
            <a:extLst>
              <a:ext uri="{FF2B5EF4-FFF2-40B4-BE49-F238E27FC236}">
                <a16:creationId xmlns:a16="http://schemas.microsoft.com/office/drawing/2014/main" id="{7C485B4D-70CD-C149-8826-3EB7745B7B1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025432"/>
            <a:ext cx="9710065" cy="534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67EC4-65CE-2741-AC81-8B010558D9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C123517-702C-624B-A64A-BAA5B6D70330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60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72707" name="Shape 632">
            <a:extLst>
              <a:ext uri="{FF2B5EF4-FFF2-40B4-BE49-F238E27FC236}">
                <a16:creationId xmlns:a16="http://schemas.microsoft.com/office/drawing/2014/main" id="{832940E7-484B-2343-A95E-209DEEB29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394" y="5795963"/>
            <a:ext cx="2719388" cy="10048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Nunito" charset="0"/>
                <a:sym typeface="Nunito" charset="0"/>
              </a:rPr>
              <a:t>Automatic file versioning</a:t>
            </a:r>
          </a:p>
        </p:txBody>
      </p:sp>
      <p:sp>
        <p:nvSpPr>
          <p:cNvPr id="72708" name="Shape 633">
            <a:extLst>
              <a:ext uri="{FF2B5EF4-FFF2-40B4-BE49-F238E27FC236}">
                <a16:creationId xmlns:a16="http://schemas.microsoft.com/office/drawing/2014/main" id="{30D6886C-BC4A-B348-B62A-9AB980988909}"/>
              </a:ext>
            </a:extLst>
          </p:cNvPr>
          <p:cNvSpPr>
            <a:spLocks noChangeArrowheads="1"/>
          </p:cNvSpPr>
          <p:nvPr/>
        </p:nvSpPr>
        <p:spPr bwMode="auto">
          <a:xfrm rot="18319225" flipH="1">
            <a:off x="1819870" y="5337970"/>
            <a:ext cx="698500" cy="381000"/>
          </a:xfrm>
          <a:prstGeom prst="leftArrow">
            <a:avLst>
              <a:gd name="adj1" fmla="val 50000"/>
              <a:gd name="adj2" fmla="val 49975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709" name="Shape 634">
            <a:extLst>
              <a:ext uri="{FF2B5EF4-FFF2-40B4-BE49-F238E27FC236}">
                <a16:creationId xmlns:a16="http://schemas.microsoft.com/office/drawing/2014/main" id="{6C6C58A0-40F4-0247-8BDE-A1079EEAE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582" y="3758222"/>
            <a:ext cx="457200" cy="1437667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FACB8D9-73FD-D241-9809-EA8FEF068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Tools that facilitate Open Science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ACAA4A-D85A-294B-9E5F-A72D1565F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Shape 641">
            <a:extLst>
              <a:ext uri="{FF2B5EF4-FFF2-40B4-BE49-F238E27FC236}">
                <a16:creationId xmlns:a16="http://schemas.microsoft.com/office/drawing/2014/main" id="{F549DFB6-34B6-CC49-B197-72A6F3F8116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3" y="1597098"/>
            <a:ext cx="10026617" cy="2729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32EC52-26D5-E545-A1A7-7EEC3A4E0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105AF80-7609-8C46-A4BB-564F47629EFB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61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73730" name="Shape 640">
            <a:extLst>
              <a:ext uri="{FF2B5EF4-FFF2-40B4-BE49-F238E27FC236}">
                <a16:creationId xmlns:a16="http://schemas.microsoft.com/office/drawing/2014/main" id="{A1F1A050-8A8A-5E45-996A-6797B9792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1825" y="4651375"/>
            <a:ext cx="3332163" cy="962025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latin typeface="Nunito" charset="0"/>
                <a:sym typeface="Nunito" charset="0"/>
              </a:rPr>
              <a:t>Persistent citable identifiers</a:t>
            </a:r>
          </a:p>
        </p:txBody>
      </p:sp>
      <p:sp>
        <p:nvSpPr>
          <p:cNvPr id="73732" name="Shape 642">
            <a:extLst>
              <a:ext uri="{FF2B5EF4-FFF2-40B4-BE49-F238E27FC236}">
                <a16:creationId xmlns:a16="http://schemas.microsoft.com/office/drawing/2014/main" id="{634BC726-DD45-6747-95CF-408241C625D4}"/>
              </a:ext>
            </a:extLst>
          </p:cNvPr>
          <p:cNvSpPr>
            <a:spLocks noChangeArrowheads="1"/>
          </p:cNvSpPr>
          <p:nvPr/>
        </p:nvSpPr>
        <p:spPr bwMode="auto">
          <a:xfrm rot="18319203" flipH="1">
            <a:off x="4710906" y="3590132"/>
            <a:ext cx="1589087" cy="381000"/>
          </a:xfrm>
          <a:prstGeom prst="leftArrow">
            <a:avLst>
              <a:gd name="adj1" fmla="val 50000"/>
              <a:gd name="adj2" fmla="val 50031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3733" name="Shape 643">
            <a:extLst>
              <a:ext uri="{FF2B5EF4-FFF2-40B4-BE49-F238E27FC236}">
                <a16:creationId xmlns:a16="http://schemas.microsoft.com/office/drawing/2014/main" id="{5E0F4D05-3F64-A145-9327-CAB2246EB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93" y="2428636"/>
            <a:ext cx="4540319" cy="6858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F3C43D6-E573-104C-BCF1-930DC713C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Tools that facilitate Open Science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734340-8DEE-0641-BCD9-ACC98B461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EFA493-A5DA-844F-B0DD-4CD094000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EC5EB97-93F0-894F-9B14-E937266326E0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62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74754" name="Shape 649">
            <a:extLst>
              <a:ext uri="{FF2B5EF4-FFF2-40B4-BE49-F238E27FC236}">
                <a16:creationId xmlns:a16="http://schemas.microsoft.com/office/drawing/2014/main" id="{84249AF1-CBB1-494B-82C5-2F8B414D8BD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02" y="1081723"/>
            <a:ext cx="8789796" cy="5799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Shape 650">
            <a:extLst>
              <a:ext uri="{FF2B5EF4-FFF2-40B4-BE49-F238E27FC236}">
                <a16:creationId xmlns:a16="http://schemas.microsoft.com/office/drawing/2014/main" id="{1038794A-7E81-6A47-AD14-23BF5816B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3363913"/>
            <a:ext cx="2754313" cy="617537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latin typeface="Nunito" charset="0"/>
                <a:sym typeface="Nunito" charset="0"/>
              </a:rPr>
              <a:t>Registrations</a:t>
            </a:r>
          </a:p>
        </p:txBody>
      </p:sp>
      <p:sp>
        <p:nvSpPr>
          <p:cNvPr id="74756" name="Shape 651">
            <a:extLst>
              <a:ext uri="{FF2B5EF4-FFF2-40B4-BE49-F238E27FC236}">
                <a16:creationId xmlns:a16="http://schemas.microsoft.com/office/drawing/2014/main" id="{33D1E4C4-AE38-824D-B8F8-6D1BEAE5DAC1}"/>
              </a:ext>
            </a:extLst>
          </p:cNvPr>
          <p:cNvSpPr>
            <a:spLocks noChangeArrowheads="1"/>
          </p:cNvSpPr>
          <p:nvPr/>
        </p:nvSpPr>
        <p:spPr bwMode="auto">
          <a:xfrm rot="14097561" flipH="1">
            <a:off x="5249069" y="2453482"/>
            <a:ext cx="1563687" cy="381000"/>
          </a:xfrm>
          <a:prstGeom prst="leftArrow">
            <a:avLst>
              <a:gd name="adj1" fmla="val 50000"/>
              <a:gd name="adj2" fmla="val 49972"/>
            </a:avLst>
          </a:prstGeom>
          <a:solidFill>
            <a:srgbClr val="FF0000"/>
          </a:solidFill>
          <a:ln w="952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4757" name="Shape 652">
            <a:extLst>
              <a:ext uri="{FF2B5EF4-FFF2-40B4-BE49-F238E27FC236}">
                <a16:creationId xmlns:a16="http://schemas.microsoft.com/office/drawing/2014/main" id="{3E9EFD3D-2CEC-9C48-827E-A4A80A0CF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0" y="1458913"/>
            <a:ext cx="1219200" cy="3810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099B59E-63F3-F048-BD8D-93C378BF1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Tools that facilitate Open Science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0C55D1-63E8-1A44-8E3A-8CF30450E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F3B03-B8D8-E340-B137-DB87C6160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3490756-9B93-DB48-A8DE-65357CDE8344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63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75778" name="Shape 657">
            <a:extLst>
              <a:ext uri="{FF2B5EF4-FFF2-40B4-BE49-F238E27FC236}">
                <a16:creationId xmlns:a16="http://schemas.microsoft.com/office/drawing/2014/main" id="{09BDDB2C-7C51-5640-9FC9-E12FD64C09E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1171575"/>
            <a:ext cx="7543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Shape 658">
            <a:extLst>
              <a:ext uri="{FF2B5EF4-FFF2-40B4-BE49-F238E27FC236}">
                <a16:creationId xmlns:a16="http://schemas.microsoft.com/office/drawing/2014/main" id="{C6933E20-6229-9B42-8A23-E5013B4DB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763" y="5210175"/>
            <a:ext cx="2133600" cy="76200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400" b="1">
                <a:latin typeface="Nunito" charset="0"/>
                <a:sym typeface="Nunito" charset="0"/>
              </a:rPr>
              <a:t>Analytics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9BC49E9-455A-3E49-97F2-DA46BB818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Tools that facilitate Open Science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158E3A-3A84-4F45-AB22-872B48D1D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70BEF-4BC0-934B-AFEC-FFC909C33D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A7122ED-FF99-304F-ADCE-9C2F6DAAA1FA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64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76802" name="Shape 663">
            <a:extLst>
              <a:ext uri="{FF2B5EF4-FFF2-40B4-BE49-F238E27FC236}">
                <a16:creationId xmlns:a16="http://schemas.microsoft.com/office/drawing/2014/main" id="{D68DBF43-8D49-1241-8D31-30A5E49D7E4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454150"/>
            <a:ext cx="6853238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Shape 664">
            <a:extLst>
              <a:ext uri="{FF2B5EF4-FFF2-40B4-BE49-F238E27FC236}">
                <a16:creationId xmlns:a16="http://schemas.microsoft.com/office/drawing/2014/main" id="{5CC67F55-23BB-B74A-AAA5-E610F377A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1911350"/>
            <a:ext cx="2667000" cy="213360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400" b="1">
                <a:latin typeface="Nunito" charset="0"/>
                <a:sym typeface="Nunito" charset="0"/>
              </a:rPr>
              <a:t>Connects services researchers use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8F45AA2B-CA18-2249-A421-BFCE11E72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Tools that facilitate Open Science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8CF412-5F21-BF41-BF42-FB98182A8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DF9DA-D767-A042-A825-E11F5316A1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C15ADA1-E39A-0A44-B61B-A0CA7BDFF264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65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77826" name="Shape 669">
            <a:extLst>
              <a:ext uri="{FF2B5EF4-FFF2-40B4-BE49-F238E27FC236}">
                <a16:creationId xmlns:a16="http://schemas.microsoft.com/office/drawing/2014/main" id="{155995D7-8AA9-024D-A314-0CD332D45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1530350"/>
            <a:ext cx="2209800" cy="274320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400" b="1">
                <a:latin typeface="Nunito" charset="0"/>
                <a:sym typeface="Nunito" charset="0"/>
              </a:rPr>
              <a:t>Preprint services enhance research visibility</a:t>
            </a:r>
          </a:p>
        </p:txBody>
      </p:sp>
      <p:pic>
        <p:nvPicPr>
          <p:cNvPr id="77827" name="Shape 670">
            <a:extLst>
              <a:ext uri="{FF2B5EF4-FFF2-40B4-BE49-F238E27FC236}">
                <a16:creationId xmlns:a16="http://schemas.microsoft.com/office/drawing/2014/main" id="{2550C43A-1E50-F042-8496-9B59A4F5DA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3" y="198755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4">
            <a:extLst>
              <a:ext uri="{FF2B5EF4-FFF2-40B4-BE49-F238E27FC236}">
                <a16:creationId xmlns:a16="http://schemas.microsoft.com/office/drawing/2014/main" id="{09461EC8-EC11-F448-B556-E769E4F2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Tools that facilitate Open Science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FBF70F-E548-BB48-BA1F-C3F7D6C4D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E667E-A61B-E947-B3BF-3804C09DA6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7D072BA-32F7-0B42-933D-1EA4D4C6DCD6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66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78850" name="Shape 681">
            <a:extLst>
              <a:ext uri="{FF2B5EF4-FFF2-40B4-BE49-F238E27FC236}">
                <a16:creationId xmlns:a16="http://schemas.microsoft.com/office/drawing/2014/main" id="{D3F5CFC4-B2F8-9E44-937E-4FC5532978C7}"/>
              </a:ext>
            </a:extLst>
          </p:cNvPr>
          <p:cNvSpPr txBox="1">
            <a:spLocks/>
          </p:cNvSpPr>
          <p:nvPr/>
        </p:nvSpPr>
        <p:spPr bwMode="auto">
          <a:xfrm>
            <a:off x="2916238" y="1679575"/>
            <a:ext cx="42545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900">
                <a:solidFill>
                  <a:srgbClr val="0C1A33"/>
                </a:solidFill>
                <a:latin typeface="Calibri" panose="020F0502020204030204" pitchFamily="34" charset="0"/>
              </a:rPr>
              <a:t>Open Science </a:t>
            </a:r>
            <a:r>
              <a:rPr lang="en-CA" altLang="en-US" sz="4900">
                <a:solidFill>
                  <a:srgbClr val="0C1A33"/>
                </a:solidFill>
                <a:latin typeface="Calibri" panose="020F0502020204030204" pitchFamily="34" charset="0"/>
              </a:rPr>
              <a:t>@</a:t>
            </a:r>
            <a:endParaRPr lang="en-US" altLang="en-US" sz="4900">
              <a:solidFill>
                <a:srgbClr val="0C1A33"/>
              </a:solidFill>
              <a:latin typeface="Calibri" panose="020F0502020204030204" pitchFamily="34" charset="0"/>
            </a:endParaRPr>
          </a:p>
        </p:txBody>
      </p:sp>
      <p:pic>
        <p:nvPicPr>
          <p:cNvPr id="78851" name="Picture 3" descr="UBC-logo-2018-crest-blue-rgb72.jpg">
            <a:extLst>
              <a:ext uri="{FF2B5EF4-FFF2-40B4-BE49-F238E27FC236}">
                <a16:creationId xmlns:a16="http://schemas.microsoft.com/office/drawing/2014/main" id="{D60E3280-C0D9-9D4F-81D3-13B1D8912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8" y="3479800"/>
            <a:ext cx="12573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4">
            <a:extLst>
              <a:ext uri="{FF2B5EF4-FFF2-40B4-BE49-F238E27FC236}">
                <a16:creationId xmlns:a16="http://schemas.microsoft.com/office/drawing/2014/main" id="{90DD4624-0D1E-034B-A889-E778613CE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UBC Open Science initiatives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156956-8AF9-A04C-AF6D-D5DB1F8A4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0AFAA-F88A-8E45-BD86-1D838E2B5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49AD641-B058-3345-AD7A-D8C3E3474E72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67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79874" name="Picture 3">
            <a:extLst>
              <a:ext uri="{FF2B5EF4-FFF2-40B4-BE49-F238E27FC236}">
                <a16:creationId xmlns:a16="http://schemas.microsoft.com/office/drawing/2014/main" id="{37933222-6ADC-7440-B479-B3EBDB40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482725"/>
            <a:ext cx="7450138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15447A-B2B8-9244-8350-DF820CA07FAA}"/>
              </a:ext>
            </a:extLst>
          </p:cNvPr>
          <p:cNvSpPr txBox="1"/>
          <p:nvPr/>
        </p:nvSpPr>
        <p:spPr>
          <a:xfrm>
            <a:off x="146050" y="681038"/>
            <a:ext cx="5373688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0C1A33"/>
                </a:solidFill>
                <a:latin typeface="+mj-lt"/>
                <a:ea typeface="ＭＳ Ｐゴシック" charset="0"/>
                <a:cs typeface="ＭＳ Ｐゴシック" charset="0"/>
              </a:rPr>
              <a:t>Excellence fund strategic initiative: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233DAE95-4962-394C-A6FC-059C3A163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UBC Open Science initiatives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279014-4BCE-4F44-8960-1B0A3E194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0CD99-8AE5-8D49-A37B-0BE7AF68F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43041BB-D12B-8845-9162-8A98C3D3F7FF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68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81922" name="Shape 688">
            <a:extLst>
              <a:ext uri="{FF2B5EF4-FFF2-40B4-BE49-F238E27FC236}">
                <a16:creationId xmlns:a16="http://schemas.microsoft.com/office/drawing/2014/main" id="{EED9B63F-7224-204D-9F05-BFC84C26303E}"/>
              </a:ext>
            </a:extLst>
          </p:cNvPr>
          <p:cNvSpPr txBox="1">
            <a:spLocks/>
          </p:cNvSpPr>
          <p:nvPr/>
        </p:nvSpPr>
        <p:spPr bwMode="auto">
          <a:xfrm>
            <a:off x="541338" y="1412875"/>
            <a:ext cx="9180512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marL="4572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buSzPts val="1800"/>
              <a:buFont typeface="Arial" panose="020B0604020202020204" pitchFamily="34" charset="0"/>
              <a:buChar char="●"/>
            </a:pPr>
            <a:r>
              <a:rPr lang="en-US" altLang="en-US" sz="2400" dirty="0">
                <a:latin typeface="Calibri" panose="020F0502020204030204" pitchFamily="34" charset="0"/>
              </a:rPr>
              <a:t>Funded by </a:t>
            </a:r>
            <a:r>
              <a:rPr lang="en-CA" altLang="en-US" sz="2400" dirty="0">
                <a:latin typeface="Calibri" panose="020F0502020204030204" pitchFamily="34" charset="0"/>
              </a:rPr>
              <a:t>UBC </a:t>
            </a:r>
            <a:r>
              <a:rPr lang="en-US" altLang="en-US" sz="2400" dirty="0">
                <a:latin typeface="Calibri" panose="020F0502020204030204" pitchFamily="34" charset="0"/>
              </a:rPr>
              <a:t>Excellence Fund: strategic initiative</a:t>
            </a:r>
          </a:p>
          <a:p>
            <a:pPr>
              <a:lnSpc>
                <a:spcPct val="150000"/>
              </a:lnSpc>
              <a:buSzPts val="1800"/>
              <a:buFont typeface="Arial" panose="020B0604020202020204" pitchFamily="34" charset="0"/>
              <a:buChar char="●"/>
            </a:pPr>
            <a:r>
              <a:rPr lang="en-US" altLang="en-US" sz="2400" dirty="0">
                <a:latin typeface="Calibri" panose="020F0502020204030204" pitchFamily="34" charset="0"/>
              </a:rPr>
              <a:t>Promoting </a:t>
            </a:r>
            <a:r>
              <a:rPr lang="en-CA" altLang="en-US" sz="2400" dirty="0">
                <a:latin typeface="Calibri" panose="020F0502020204030204" pitchFamily="34" charset="0"/>
              </a:rPr>
              <a:t>best practices in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CA" altLang="en-US" sz="2400" dirty="0">
                <a:latin typeface="Calibri" panose="020F0502020204030204" pitchFamily="34" charset="0"/>
              </a:rPr>
              <a:t>OS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CA" altLang="en-US" sz="2400" dirty="0">
                <a:latin typeface="Calibri" panose="020F0502020204030204" pitchFamily="34" charset="0"/>
              </a:rPr>
              <a:t>throughout UBC community</a:t>
            </a:r>
            <a:r>
              <a:rPr lang="en-US" altLang="en-US" sz="2400" dirty="0">
                <a:latin typeface="Calibri" panose="020F0502020204030204" pitchFamily="34" charset="0"/>
              </a:rPr>
              <a:t>  </a:t>
            </a:r>
          </a:p>
          <a:p>
            <a:pPr>
              <a:lnSpc>
                <a:spcPct val="150000"/>
              </a:lnSpc>
              <a:buSzPts val="1800"/>
              <a:buFont typeface="Arial" panose="020B0604020202020204" pitchFamily="34" charset="0"/>
              <a:buChar char="●"/>
            </a:pPr>
            <a:r>
              <a:rPr lang="en-US" altLang="en-US" sz="2400" dirty="0">
                <a:latin typeface="Calibri" panose="020F0502020204030204" pitchFamily="34" charset="0"/>
              </a:rPr>
              <a:t>Library and Advanced Research Computing </a:t>
            </a:r>
            <a:r>
              <a:rPr lang="en-CA" altLang="en-US" sz="2400" dirty="0">
                <a:latin typeface="Calibri" panose="020F0502020204030204" pitchFamily="34" charset="0"/>
              </a:rPr>
              <a:t>developing sustainable infrastructure and expertise to support Open Science and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b="1" dirty="0">
                <a:latin typeface="Calibri" panose="020F0502020204030204" pitchFamily="34" charset="0"/>
              </a:rPr>
              <a:t>OSF</a:t>
            </a:r>
          </a:p>
          <a:p>
            <a:pPr>
              <a:lnSpc>
                <a:spcPct val="150000"/>
              </a:lnSpc>
              <a:buSzPts val="1800"/>
              <a:buFont typeface="Arial" panose="020B0604020202020204" pitchFamily="34" charset="0"/>
              <a:buChar char="●"/>
            </a:pPr>
            <a:r>
              <a:rPr lang="en-US" altLang="en-US" sz="2400" dirty="0">
                <a:latin typeface="Calibri" panose="020F0502020204030204" pitchFamily="34" charset="0"/>
              </a:rPr>
              <a:t>Establishment of OSF Institutions for UBC (coming soon!)</a:t>
            </a:r>
          </a:p>
          <a:p>
            <a:pPr>
              <a:lnSpc>
                <a:spcPct val="150000"/>
              </a:lnSpc>
              <a:buSzPts val="1800"/>
              <a:buFont typeface="Arial" panose="020B0604020202020204" pitchFamily="34" charset="0"/>
              <a:buChar char="●"/>
            </a:pPr>
            <a:r>
              <a:rPr lang="en-US" altLang="en-US" sz="2400" dirty="0">
                <a:latin typeface="Calibri" panose="020F0502020204030204" pitchFamily="34" charset="0"/>
              </a:rPr>
              <a:t>Providing regular workshops</a:t>
            </a:r>
            <a:r>
              <a:rPr lang="en-CA" altLang="en-US" sz="2400" dirty="0">
                <a:latin typeface="Calibri" panose="020F0502020204030204" pitchFamily="34" charset="0"/>
              </a:rPr>
              <a:t>, seminars, outreach </a:t>
            </a:r>
            <a:r>
              <a:rPr lang="en-US" altLang="en-US" sz="2400" dirty="0">
                <a:latin typeface="Calibri" panose="020F0502020204030204" pitchFamily="34" charset="0"/>
              </a:rPr>
              <a:t>at both campuses</a:t>
            </a:r>
          </a:p>
          <a:p>
            <a:pPr>
              <a:lnSpc>
                <a:spcPct val="150000"/>
              </a:lnSpc>
              <a:buSzPts val="1800"/>
              <a:buFont typeface="Arial" panose="020B0604020202020204" pitchFamily="34" charset="0"/>
              <a:buChar char="●"/>
            </a:pPr>
            <a:r>
              <a:rPr lang="en-US" altLang="en-US" sz="2400" dirty="0">
                <a:latin typeface="Calibri" panose="020F0502020204030204" pitchFamily="34" charset="0"/>
              </a:rPr>
              <a:t>Developing instructional material for credit - BIOLOGY</a:t>
            </a:r>
            <a:endParaRPr lang="en-CA" altLang="en-US" sz="24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buSzPts val="1800"/>
              <a:buFont typeface="Arial" panose="020B0604020202020204" pitchFamily="34" charset="0"/>
              <a:buChar char="●"/>
            </a:pPr>
            <a:r>
              <a:rPr lang="en-CA" altLang="en-US" sz="2400" dirty="0">
                <a:latin typeface="Calibri" panose="020F0502020204030204" pitchFamily="34" charset="0"/>
              </a:rPr>
              <a:t>Engaging with Faculty Association and administration to encourage collaborative policy development</a:t>
            </a:r>
          </a:p>
          <a:p>
            <a:pPr>
              <a:lnSpc>
                <a:spcPct val="150000"/>
              </a:lnSpc>
              <a:buSzPts val="1800"/>
              <a:buFont typeface="Arial" panose="020B0604020202020204" pitchFamily="34" charset="0"/>
              <a:buChar char="●"/>
            </a:pPr>
            <a:r>
              <a:rPr lang="en-CA" altLang="en-US" sz="2400" dirty="0" err="1">
                <a:latin typeface="Calibri" panose="020F0502020204030204" pitchFamily="34" charset="0"/>
              </a:rPr>
              <a:t>openscience.ubc.ca</a:t>
            </a:r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81923" name="Shape 339">
            <a:extLst>
              <a:ext uri="{FF2B5EF4-FFF2-40B4-BE49-F238E27FC236}">
                <a16:creationId xmlns:a16="http://schemas.microsoft.com/office/drawing/2014/main" id="{ED071E49-B1D8-9545-BF63-4ADF62466A6C}"/>
              </a:ext>
            </a:extLst>
          </p:cNvPr>
          <p:cNvSpPr txBox="1">
            <a:spLocks/>
          </p:cNvSpPr>
          <p:nvPr/>
        </p:nvSpPr>
        <p:spPr bwMode="auto">
          <a:xfrm>
            <a:off x="1514475" y="601663"/>
            <a:ext cx="70294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>
                <a:solidFill>
                  <a:srgbClr val="021F40"/>
                </a:solidFill>
                <a:latin typeface="Calibri" panose="020F0502020204030204" pitchFamily="34" charset="0"/>
              </a:rPr>
              <a:t>UBC-wide initiatives</a:t>
            </a:r>
            <a:endParaRPr lang="en-US" altLang="en-US" sz="44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EB6C859-B282-B64C-BAB9-89F377490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UBC Open Science initiatives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E1597A-FB5F-6E4A-9A24-7B1306EF5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2584E1-10B8-8C4B-8CBF-BDC55BE0F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2A4D621-A43D-A249-BA81-1AC3EDE76B3B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69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pic>
        <p:nvPicPr>
          <p:cNvPr id="83970" name="Picture 2">
            <a:extLst>
              <a:ext uri="{FF2B5EF4-FFF2-40B4-BE49-F238E27FC236}">
                <a16:creationId xmlns:a16="http://schemas.microsoft.com/office/drawing/2014/main" id="{E07AFB0D-BCEE-BB44-94D5-26FA03F8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10058400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C7B35039-F35A-954D-820A-2A9F75835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UBC Open Science initiatives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092B9C-B2F7-9D4A-B7D7-285E6A4E0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A3929-F9A2-8543-8DD5-E2717F6780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3594888-77CB-2E46-A686-A1B1877ED0EC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7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18434" name="Rectangle 14">
            <a:extLst>
              <a:ext uri="{FF2B5EF4-FFF2-40B4-BE49-F238E27FC236}">
                <a16:creationId xmlns:a16="http://schemas.microsoft.com/office/drawing/2014/main" id="{E36A537D-73C8-D245-AEAE-21C201F10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1506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Background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7C6CEE-52AF-A941-9B58-4A5695A82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436" name="Shape 339">
            <a:extLst>
              <a:ext uri="{FF2B5EF4-FFF2-40B4-BE49-F238E27FC236}">
                <a16:creationId xmlns:a16="http://schemas.microsoft.com/office/drawing/2014/main" id="{A33DB844-B98B-5C47-8BCD-D876F3ED2827}"/>
              </a:ext>
            </a:extLst>
          </p:cNvPr>
          <p:cNvSpPr txBox="1">
            <a:spLocks/>
          </p:cNvSpPr>
          <p:nvPr/>
        </p:nvSpPr>
        <p:spPr bwMode="auto">
          <a:xfrm>
            <a:off x="1514475" y="696913"/>
            <a:ext cx="7029450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>
                <a:solidFill>
                  <a:srgbClr val="021F40"/>
                </a:solidFill>
                <a:latin typeface="Calibri" panose="020F0502020204030204" pitchFamily="34" charset="0"/>
              </a:rPr>
              <a:t>Terminology</a:t>
            </a:r>
            <a:endParaRPr lang="en-US" altLang="en-US" sz="44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F6AD7501-4408-B545-82B9-A3FACA261B4C}"/>
              </a:ext>
            </a:extLst>
          </p:cNvPr>
          <p:cNvSpPr/>
          <p:nvPr/>
        </p:nvSpPr>
        <p:spPr>
          <a:xfrm>
            <a:off x="320675" y="1881104"/>
            <a:ext cx="8937625" cy="44021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defRPr/>
            </a:pPr>
            <a:r>
              <a:rPr lang="en-US" sz="2800" b="1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	Computational Reproducibility:</a:t>
            </a:r>
            <a:endParaRPr lang="en-US" sz="28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 marL="822960">
              <a:defRPr/>
            </a:pPr>
            <a:r>
              <a:rPr lang="en-US" sz="2400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If we took your data and code/analysis scripts and reran it, we can reproduce the numbers/graphs in your paper</a:t>
            </a:r>
          </a:p>
          <a:p>
            <a:pPr marL="822960">
              <a:defRPr/>
            </a:pPr>
            <a:endParaRPr lang="en-US" sz="24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spcBef>
                <a:spcPts val="1500"/>
              </a:spcBef>
              <a:defRPr/>
            </a:pPr>
            <a:r>
              <a:rPr lang="en-US" sz="2800" b="1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	Methods Reproducibility:</a:t>
            </a:r>
            <a:endParaRPr lang="en-US" sz="28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 marL="822960">
              <a:defRPr/>
            </a:pPr>
            <a:r>
              <a:rPr lang="en-US" sz="2400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We have enough information to rerun the experiment or survey the way it was originally conducted</a:t>
            </a:r>
          </a:p>
          <a:p>
            <a:pPr marL="822960">
              <a:defRPr/>
            </a:pPr>
            <a:endParaRPr lang="en-US" sz="24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spcBef>
                <a:spcPts val="1500"/>
              </a:spcBef>
              <a:defRPr/>
            </a:pPr>
            <a:r>
              <a:rPr lang="en-US" sz="2800" b="1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	Results Reproducibility/</a:t>
            </a:r>
            <a:r>
              <a:rPr lang="en-US" sz="2800" b="1" spc="-1" dirty="0" err="1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Replicability</a:t>
            </a:r>
            <a:r>
              <a:rPr lang="en-US" sz="2800" b="1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:</a:t>
            </a:r>
            <a:endParaRPr lang="en-US" sz="28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 marL="822960">
              <a:defRPr/>
            </a:pPr>
            <a:r>
              <a:rPr lang="en-US" sz="2400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We reproduce the methods (as above), collect new data, and get the same statistical conclusion</a:t>
            </a:r>
            <a:endParaRPr lang="en-US" sz="24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defRPr/>
            </a:pPr>
            <a:endParaRPr lang="en-US" sz="24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defRPr/>
            </a:pPr>
            <a:endParaRPr lang="en-US" sz="24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0DA591-A300-C54D-946C-03DDC072F3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7BEB504-F156-4445-9C10-70A317CA90E2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70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Shape 695">
            <a:extLst>
              <a:ext uri="{FF2B5EF4-FFF2-40B4-BE49-F238E27FC236}">
                <a16:creationId xmlns:a16="http://schemas.microsoft.com/office/drawing/2014/main" id="{44A2FA8B-F406-6D49-89AD-4BECDCE768F6}"/>
              </a:ext>
            </a:extLst>
          </p:cNvPr>
          <p:cNvSpPr txBox="1">
            <a:spLocks/>
          </p:cNvSpPr>
          <p:nvPr/>
        </p:nvSpPr>
        <p:spPr>
          <a:xfrm>
            <a:off x="298450" y="1674813"/>
            <a:ext cx="9515475" cy="2822575"/>
          </a:xfrm>
          <a:prstGeom prst="rect">
            <a:avLst/>
          </a:prstGeom>
        </p:spPr>
        <p:txBody>
          <a:bodyPr spcFirstLastPara="1" lIns="91425" tIns="91425" rIns="91425" bIns="91425"/>
          <a:lstStyle>
            <a:lvl1pPr marL="381000" indent="-381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3175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273175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782763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292350" indent="-254000" algn="l" defTabSz="508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" sz="3200" b="1" dirty="0"/>
              <a:t>Pilot project</a:t>
            </a:r>
            <a:r>
              <a:rPr lang="en-CA" sz="3200" b="1" dirty="0"/>
              <a:t> underway</a:t>
            </a:r>
            <a:endParaRPr lang="en" sz="3200" b="1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" sz="2400" dirty="0"/>
              <a:t>Integrating best practices in Open Science into the Biology undergraduate program.  Starting with small steps...</a:t>
            </a:r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" sz="2400" dirty="0"/>
              <a:t>Developing and deploying introductory instructional material regarding OS (currently in 1</a:t>
            </a:r>
            <a:r>
              <a:rPr lang="en" sz="2400" baseline="30000" dirty="0"/>
              <a:t>st</a:t>
            </a:r>
            <a:r>
              <a:rPr lang="en" sz="2400" dirty="0"/>
              <a:t> year BIOL)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-CA" sz="2400" dirty="0"/>
              <a:t>Uploading / archiving </a:t>
            </a:r>
            <a:r>
              <a:rPr lang="en" sz="2400" dirty="0"/>
              <a:t>digital photos of lab book notes</a:t>
            </a:r>
            <a:r>
              <a:rPr lang="en-CA" sz="2400" dirty="0"/>
              <a:t> to Canvas</a:t>
            </a:r>
            <a:endParaRPr lang="en" sz="24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" sz="2400" dirty="0"/>
              <a:t>Teaching R Markdown in 2nd year core Biostats course (BIOL202)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-CA" sz="2400" dirty="0"/>
              <a:t>Encouraging use of Markdown</a:t>
            </a:r>
            <a:r>
              <a:rPr lang="en" sz="2400" dirty="0"/>
              <a:t> for upper-year lab assignments</a:t>
            </a:r>
            <a:endParaRPr lang="en-CA" sz="2400" dirty="0"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-CA" sz="2400" dirty="0"/>
              <a:t>Encouraging instructors to reward transparency and honesty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endParaRPr lang="en-CA" sz="24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CA" sz="2800" b="1" dirty="0"/>
              <a:t>Longer-term goal</a:t>
            </a:r>
            <a:endParaRPr lang="en" sz="2800" dirty="0"/>
          </a:p>
          <a:p>
            <a:pPr marL="457200" indent="-342900">
              <a:spcBef>
                <a:spcPts val="1600"/>
              </a:spcBef>
              <a:spcAft>
                <a:spcPts val="0"/>
              </a:spcAft>
              <a:buSzPts val="1800"/>
              <a:buFont typeface="Arial" charset="0"/>
              <a:buChar char="●"/>
              <a:defRPr/>
            </a:pPr>
            <a:r>
              <a:rPr lang="en-CA" sz="2800" dirty="0"/>
              <a:t>Accreditation for undergrads and grads</a:t>
            </a:r>
            <a:endParaRPr lang="en" sz="2400" dirty="0"/>
          </a:p>
        </p:txBody>
      </p:sp>
      <p:sp>
        <p:nvSpPr>
          <p:cNvPr id="84995" name="Shape 339">
            <a:extLst>
              <a:ext uri="{FF2B5EF4-FFF2-40B4-BE49-F238E27FC236}">
                <a16:creationId xmlns:a16="http://schemas.microsoft.com/office/drawing/2014/main" id="{2BEFB3BF-5B24-6D4D-92F5-95E23A76ED73}"/>
              </a:ext>
            </a:extLst>
          </p:cNvPr>
          <p:cNvSpPr txBox="1">
            <a:spLocks/>
          </p:cNvSpPr>
          <p:nvPr/>
        </p:nvSpPr>
        <p:spPr bwMode="auto">
          <a:xfrm>
            <a:off x="1514475" y="738188"/>
            <a:ext cx="70294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>
                <a:solidFill>
                  <a:srgbClr val="021F40"/>
                </a:solidFill>
                <a:latin typeface="Calibri" panose="020F0502020204030204" pitchFamily="34" charset="0"/>
              </a:rPr>
              <a:t>At UBC’s Okanagan campus</a:t>
            </a:r>
            <a:endParaRPr lang="en-US" altLang="en-US" sz="44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D35B4B5-6B00-0A4C-A8FA-B7846A672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4" y="7335838"/>
            <a:ext cx="41550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Andale Mono" panose="020B0509000000000004" pitchFamily="49" charset="0"/>
              </a:rPr>
              <a:t>UBC Open Science initiatives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BED24E-3AC6-5648-83A4-305C206A4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8F1A2-6864-2749-A023-11C1BE2960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283EC25-99D3-EE4C-B5FA-6720DF0F1F9D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71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87042" name="Shape 338">
            <a:extLst>
              <a:ext uri="{FF2B5EF4-FFF2-40B4-BE49-F238E27FC236}">
                <a16:creationId xmlns:a16="http://schemas.microsoft.com/office/drawing/2014/main" id="{943D01D8-4418-BD42-8600-6A92D1A6CB18}"/>
              </a:ext>
            </a:extLst>
          </p:cNvPr>
          <p:cNvSpPr txBox="1">
            <a:spLocks/>
          </p:cNvSpPr>
          <p:nvPr/>
        </p:nvSpPr>
        <p:spPr bwMode="auto">
          <a:xfrm>
            <a:off x="836613" y="2386013"/>
            <a:ext cx="8510587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marL="3810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Dr. Eric </a:t>
            </a:r>
            <a:r>
              <a:rPr lang="en-CA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Eich</a:t>
            </a: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(Vice-Provost and AVP Academic Affairs)</a:t>
            </a:r>
          </a:p>
          <a:p>
            <a:pPr>
              <a:spcBef>
                <a:spcPct val="2000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Heather Berringer (Chief Librarian, Okanagan campus)</a:t>
            </a:r>
          </a:p>
          <a:p>
            <a:pPr>
              <a:spcBef>
                <a:spcPct val="2000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Sharon Hanna (UBCO librarian helping with OS initiatives)</a:t>
            </a:r>
          </a:p>
          <a:p>
            <a:pPr>
              <a:spcBef>
                <a:spcPct val="2000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Centre for Open Science (</a:t>
            </a: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https://osf.io</a:t>
            </a: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>
              <a:spcBef>
                <a:spcPct val="2000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Wade </a:t>
            </a:r>
            <a:r>
              <a:rPr lang="en-CA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Klaver</a:t>
            </a: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(UBC ARC)</a:t>
            </a:r>
          </a:p>
          <a:p>
            <a:pPr>
              <a:spcBef>
                <a:spcPct val="2000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Carmen </a:t>
            </a:r>
            <a:r>
              <a:rPr lang="en-CA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Chelick</a:t>
            </a: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and Brian </a:t>
            </a:r>
            <a:r>
              <a:rPr lang="en-CA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Muselle</a:t>
            </a: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(MSc Biology students)</a:t>
            </a:r>
          </a:p>
          <a:p>
            <a:pPr>
              <a:spcBef>
                <a:spcPct val="2000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Department of Biology (Okanagan campus)</a:t>
            </a:r>
          </a:p>
          <a:p>
            <a:pPr>
              <a:spcBef>
                <a:spcPct val="2000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Steve Cundy and UBC’s Advanced Research Computing team</a:t>
            </a:r>
          </a:p>
          <a:p>
            <a:pPr>
              <a:spcBef>
                <a:spcPct val="2000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UBC Excellence Fund</a:t>
            </a:r>
          </a:p>
        </p:txBody>
      </p:sp>
      <p:sp>
        <p:nvSpPr>
          <p:cNvPr id="87043" name="Shape 339">
            <a:extLst>
              <a:ext uri="{FF2B5EF4-FFF2-40B4-BE49-F238E27FC236}">
                <a16:creationId xmlns:a16="http://schemas.microsoft.com/office/drawing/2014/main" id="{CB051205-3109-3C45-B982-C0021383C361}"/>
              </a:ext>
            </a:extLst>
          </p:cNvPr>
          <p:cNvSpPr txBox="1">
            <a:spLocks/>
          </p:cNvSpPr>
          <p:nvPr/>
        </p:nvSpPr>
        <p:spPr bwMode="auto">
          <a:xfrm>
            <a:off x="1514475" y="738188"/>
            <a:ext cx="70294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 dirty="0">
                <a:solidFill>
                  <a:srgbClr val="021F40"/>
                </a:solidFill>
                <a:latin typeface="Calibri" panose="020F0502020204030204" pitchFamily="34" charset="0"/>
              </a:rPr>
              <a:t>Acknowledgments</a:t>
            </a:r>
            <a:endParaRPr lang="en-US" altLang="en-US" sz="4400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9AB2F-0769-3C40-A66C-541F5A05C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F738-701B-E24B-A516-8726649781E7}" type="slidenum">
              <a:rPr lang="en-US" altLang="en-US" smtClean="0"/>
              <a:pPr/>
              <a:t>72</a:t>
            </a:fld>
            <a:endParaRPr lang="en-US" altLang="en-US"/>
          </a:p>
        </p:txBody>
      </p:sp>
      <p:sp>
        <p:nvSpPr>
          <p:cNvPr id="3" name="Shape 339">
            <a:extLst>
              <a:ext uri="{FF2B5EF4-FFF2-40B4-BE49-F238E27FC236}">
                <a16:creationId xmlns:a16="http://schemas.microsoft.com/office/drawing/2014/main" id="{342CD76D-1311-E34E-8ABB-9D72971E7840}"/>
              </a:ext>
            </a:extLst>
          </p:cNvPr>
          <p:cNvSpPr txBox="1">
            <a:spLocks/>
          </p:cNvSpPr>
          <p:nvPr/>
        </p:nvSpPr>
        <p:spPr bwMode="auto">
          <a:xfrm>
            <a:off x="1514475" y="738188"/>
            <a:ext cx="70294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 dirty="0">
                <a:solidFill>
                  <a:srgbClr val="021F40"/>
                </a:solidFill>
                <a:latin typeface="Calibri" panose="020F0502020204030204" pitchFamily="34" charset="0"/>
              </a:rPr>
              <a:t>Extra slides</a:t>
            </a:r>
            <a:endParaRPr lang="en-US" altLang="en-US" sz="4400" dirty="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88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1D15D-7CB7-A845-87DB-567AE25886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ECE4E19-FCBD-1B40-9A86-D4EA210EDA49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73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88066" name="Shape 700">
            <a:extLst>
              <a:ext uri="{FF2B5EF4-FFF2-40B4-BE49-F238E27FC236}">
                <a16:creationId xmlns:a16="http://schemas.microsoft.com/office/drawing/2014/main" id="{1DC66903-A8D9-F245-AA85-A5A9FE061734}"/>
              </a:ext>
            </a:extLst>
          </p:cNvPr>
          <p:cNvSpPr txBox="1">
            <a:spLocks/>
          </p:cNvSpPr>
          <p:nvPr/>
        </p:nvSpPr>
        <p:spPr bwMode="auto">
          <a:xfrm>
            <a:off x="179388" y="719138"/>
            <a:ext cx="554355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4900">
                <a:latin typeface="Calibri" panose="020F0502020204030204" pitchFamily="34" charset="0"/>
              </a:rPr>
              <a:t>Discussion points:</a:t>
            </a:r>
            <a:endParaRPr lang="en-US" altLang="en-US" sz="4900">
              <a:latin typeface="Calibri" panose="020F0502020204030204" pitchFamily="34" charset="0"/>
            </a:endParaRPr>
          </a:p>
        </p:txBody>
      </p:sp>
      <p:sp>
        <p:nvSpPr>
          <p:cNvPr id="88067" name="TextBox 3">
            <a:extLst>
              <a:ext uri="{FF2B5EF4-FFF2-40B4-BE49-F238E27FC236}">
                <a16:creationId xmlns:a16="http://schemas.microsoft.com/office/drawing/2014/main" id="{5DF7C76B-85D6-7B49-889F-B25340418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850" y="2146300"/>
            <a:ext cx="6135688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Early career researchers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Promotion &amp; Tenure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How to effect change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Lab practices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Exploratory vs confirmatory data analysis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Open Access publications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eLife interactive articles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A3929-F9A2-8543-8DD5-E2717F6780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3594888-77CB-2E46-A686-A1B1877ED0EC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8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18434" name="Rectangle 14">
            <a:extLst>
              <a:ext uri="{FF2B5EF4-FFF2-40B4-BE49-F238E27FC236}">
                <a16:creationId xmlns:a16="http://schemas.microsoft.com/office/drawing/2014/main" id="{E36A537D-73C8-D245-AEAE-21C201F10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1506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Background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7C6CEE-52AF-A941-9B58-4A5695A82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436" name="Shape 339">
            <a:extLst>
              <a:ext uri="{FF2B5EF4-FFF2-40B4-BE49-F238E27FC236}">
                <a16:creationId xmlns:a16="http://schemas.microsoft.com/office/drawing/2014/main" id="{A33DB844-B98B-5C47-8BCD-D876F3ED2827}"/>
              </a:ext>
            </a:extLst>
          </p:cNvPr>
          <p:cNvSpPr txBox="1">
            <a:spLocks/>
          </p:cNvSpPr>
          <p:nvPr/>
        </p:nvSpPr>
        <p:spPr bwMode="auto">
          <a:xfrm>
            <a:off x="1514475" y="696913"/>
            <a:ext cx="7029450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CA" altLang="en-US" sz="4400">
                <a:solidFill>
                  <a:srgbClr val="021F40"/>
                </a:solidFill>
                <a:latin typeface="Calibri" panose="020F0502020204030204" pitchFamily="34" charset="0"/>
              </a:rPr>
              <a:t>Terminology</a:t>
            </a:r>
            <a:endParaRPr lang="en-US" altLang="en-US" sz="4400">
              <a:solidFill>
                <a:srgbClr val="021F4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F6AD7501-4408-B545-82B9-A3FACA261B4C}"/>
              </a:ext>
            </a:extLst>
          </p:cNvPr>
          <p:cNvSpPr/>
          <p:nvPr/>
        </p:nvSpPr>
        <p:spPr>
          <a:xfrm>
            <a:off x="320675" y="1881104"/>
            <a:ext cx="8937625" cy="44021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defRPr/>
            </a:pPr>
            <a:r>
              <a:rPr lang="en-US" sz="2800" b="1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	Computational Reproducibility:</a:t>
            </a:r>
            <a:endParaRPr lang="en-US" sz="28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 marL="822960">
              <a:defRPr/>
            </a:pPr>
            <a:r>
              <a:rPr lang="en-US" sz="2400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If we took your data and code/analysis scripts and reran it, we can reproduce the numbers/graphs in your paper</a:t>
            </a:r>
          </a:p>
          <a:p>
            <a:pPr marL="822960">
              <a:defRPr/>
            </a:pPr>
            <a:endParaRPr lang="en-US" sz="24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spcBef>
                <a:spcPts val="1500"/>
              </a:spcBef>
              <a:defRPr/>
            </a:pPr>
            <a:r>
              <a:rPr lang="en-US" sz="2800" b="1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	Methods Reproducibility:</a:t>
            </a:r>
            <a:endParaRPr lang="en-US" sz="28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 marL="822960">
              <a:defRPr/>
            </a:pPr>
            <a:r>
              <a:rPr lang="en-US" sz="2400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We have enough information to rerun the experiment or survey the way it was originally conducted</a:t>
            </a:r>
          </a:p>
          <a:p>
            <a:pPr marL="822960">
              <a:defRPr/>
            </a:pPr>
            <a:endParaRPr lang="en-US" sz="24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spcBef>
                <a:spcPts val="1500"/>
              </a:spcBef>
              <a:defRPr/>
            </a:pPr>
            <a:r>
              <a:rPr lang="en-US" sz="2800" b="1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	Results Reproducibility/</a:t>
            </a:r>
            <a:r>
              <a:rPr lang="en-US" sz="2800" b="1" spc="-1" dirty="0" err="1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Replicability</a:t>
            </a:r>
            <a:r>
              <a:rPr lang="en-US" sz="2800" b="1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:</a:t>
            </a:r>
            <a:endParaRPr lang="en-US" sz="28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 marL="822960">
              <a:defRPr/>
            </a:pPr>
            <a:r>
              <a:rPr lang="en-US" sz="2400" spc="-1" dirty="0">
                <a:solidFill>
                  <a:srgbClr val="021F40"/>
                </a:solidFill>
                <a:uFill>
                  <a:solidFill>
                    <a:srgbClr val="FFFFFF"/>
                  </a:solidFill>
                </a:uFill>
                <a:ea typeface="Open Sans"/>
              </a:rPr>
              <a:t>We reproduce the methods (as above), collect new data, and get the same statistical conclusion</a:t>
            </a:r>
            <a:endParaRPr lang="en-US" sz="24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defRPr/>
            </a:pPr>
            <a:endParaRPr lang="en-US" sz="24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defRPr/>
            </a:pPr>
            <a:endParaRPr lang="en-US" sz="2400" spc="-1" dirty="0">
              <a:solidFill>
                <a:srgbClr val="021F4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3F1225-F085-9F40-8E9C-853E95130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81" y="5313363"/>
            <a:ext cx="8264525" cy="135413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4D50A-97DA-4A43-B80D-B82F90A932A9}"/>
              </a:ext>
            </a:extLst>
          </p:cNvPr>
          <p:cNvSpPr/>
          <p:nvPr/>
        </p:nvSpPr>
        <p:spPr>
          <a:xfrm>
            <a:off x="3108244" y="6667500"/>
            <a:ext cx="321627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ＭＳ Ｐゴシック" charset="0"/>
                <a:cs typeface="ＭＳ Ｐゴシック" charset="0"/>
              </a:rPr>
              <a:t>Foundational to science</a:t>
            </a:r>
          </a:p>
        </p:txBody>
      </p:sp>
    </p:spTree>
    <p:extLst>
      <p:ext uri="{BB962C8B-B14F-4D97-AF65-F5344CB8AC3E}">
        <p14:creationId xmlns:p14="http://schemas.microsoft.com/office/powerpoint/2010/main" val="121496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835CC-E107-3F4F-A416-67015E7B7B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83F832B-A397-E147-9F42-74AA264B1486}" type="slidenum">
              <a:rPr lang="en-US" altLang="en-US" sz="1200">
                <a:solidFill>
                  <a:srgbClr val="D9D9D9"/>
                </a:solidFill>
                <a:latin typeface="Andale Mono" panose="020B0509000000000004" pitchFamily="49" charset="0"/>
              </a:rPr>
              <a:pPr eaLnBrk="1" hangingPunct="1"/>
              <a:t>9</a:t>
            </a:fld>
            <a:endParaRPr lang="en-US" altLang="en-US" sz="1200">
              <a:solidFill>
                <a:srgbClr val="D9D9D9"/>
              </a:solidFill>
              <a:latin typeface="Andale Mono" panose="020B0509000000000004" pitchFamily="49" charset="0"/>
            </a:endParaRPr>
          </a:p>
        </p:txBody>
      </p:sp>
      <p:sp>
        <p:nvSpPr>
          <p:cNvPr id="21506" name="Shape 362">
            <a:extLst>
              <a:ext uri="{FF2B5EF4-FFF2-40B4-BE49-F238E27FC236}">
                <a16:creationId xmlns:a16="http://schemas.microsoft.com/office/drawing/2014/main" id="{F5408713-6DDB-CF44-8AC6-F36F2BF8F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063" y="7292975"/>
            <a:ext cx="7775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999999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Reference: http://www.nature.com/articles/s41562-016-0021#f1</a:t>
            </a:r>
          </a:p>
        </p:txBody>
      </p:sp>
      <p:grpSp>
        <p:nvGrpSpPr>
          <p:cNvPr id="21507" name="Group 2">
            <a:extLst>
              <a:ext uri="{FF2B5EF4-FFF2-40B4-BE49-F238E27FC236}">
                <a16:creationId xmlns:a16="http://schemas.microsoft.com/office/drawing/2014/main" id="{E40F4714-3630-E04E-94D1-56C13064E4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70013" y="1971675"/>
            <a:ext cx="7745412" cy="4532313"/>
            <a:chOff x="1887821" y="2206375"/>
            <a:chExt cx="6387650" cy="3737225"/>
          </a:xfrm>
        </p:grpSpPr>
        <p:pic>
          <p:nvPicPr>
            <p:cNvPr id="21511" name="Shape 379">
              <a:extLst>
                <a:ext uri="{FF2B5EF4-FFF2-40B4-BE49-F238E27FC236}">
                  <a16:creationId xmlns:a16="http://schemas.microsoft.com/office/drawing/2014/main" id="{3037D47D-2973-9C48-A94B-D8243BC3B6D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821" y="2206375"/>
              <a:ext cx="6387650" cy="373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12" name="Shape 383">
              <a:extLst>
                <a:ext uri="{FF2B5EF4-FFF2-40B4-BE49-F238E27FC236}">
                  <a16:creationId xmlns:a16="http://schemas.microsoft.com/office/drawing/2014/main" id="{5DBC01C9-6244-A748-A6A8-A45BEB851A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3246" y="2667000"/>
              <a:ext cx="6362225" cy="3276600"/>
              <a:chOff x="1257775" y="1295400"/>
              <a:chExt cx="6362225" cy="3276600"/>
            </a:xfrm>
          </p:grpSpPr>
          <p:sp>
            <p:nvSpPr>
              <p:cNvPr id="21513" name="Shape 384">
                <a:extLst>
                  <a:ext uri="{FF2B5EF4-FFF2-40B4-BE49-F238E27FC236}">
                    <a16:creationId xmlns:a16="http://schemas.microsoft.com/office/drawing/2014/main" id="{2CB66641-513E-8744-AFF6-E5F3BD728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775" y="1296375"/>
                <a:ext cx="14091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4" name="Shape 385">
                <a:extLst>
                  <a:ext uri="{FF2B5EF4-FFF2-40B4-BE49-F238E27FC236}">
                    <a16:creationId xmlns:a16="http://schemas.microsoft.com/office/drawing/2014/main" id="{A7646C1C-2240-6640-86F8-AB163D1DF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900" y="2744100"/>
                <a:ext cx="14091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5" name="Shape 386">
                <a:extLst>
                  <a:ext uri="{FF2B5EF4-FFF2-40B4-BE49-F238E27FC236}">
                    <a16:creationId xmlns:a16="http://schemas.microsoft.com/office/drawing/2014/main" id="{B6988D7C-9144-DE43-AB5B-48EB5C8B2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700" y="4343400"/>
                <a:ext cx="14091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6" name="Shape 387">
                <a:extLst>
                  <a:ext uri="{FF2B5EF4-FFF2-40B4-BE49-F238E27FC236}">
                    <a16:creationId xmlns:a16="http://schemas.microsoft.com/office/drawing/2014/main" id="{4F2A3B1D-EF05-0843-976B-92ED2D92C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4344300"/>
                <a:ext cx="16002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7" name="Shape 388">
                <a:extLst>
                  <a:ext uri="{FF2B5EF4-FFF2-40B4-BE49-F238E27FC236}">
                    <a16:creationId xmlns:a16="http://schemas.microsoft.com/office/drawing/2014/main" id="{717B5DA0-80FA-1249-B735-9927DC7E5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600" y="2744100"/>
                <a:ext cx="16764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8" name="Shape 389">
                <a:extLst>
                  <a:ext uri="{FF2B5EF4-FFF2-40B4-BE49-F238E27FC236}">
                    <a16:creationId xmlns:a16="http://schemas.microsoft.com/office/drawing/2014/main" id="{000AD688-C950-4943-AF6B-8231F5BF0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1295400"/>
                <a:ext cx="1905000" cy="227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19" name="Shape 390">
                <a:extLst>
                  <a:ext uri="{FF2B5EF4-FFF2-40B4-BE49-F238E27FC236}">
                    <a16:creationId xmlns:a16="http://schemas.microsoft.com/office/drawing/2014/main" id="{D93295FA-181F-C945-AEE7-F5F30B8D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5600" y="2057400"/>
                <a:ext cx="1295400" cy="609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20" name="Shape 391">
                <a:extLst>
                  <a:ext uri="{FF2B5EF4-FFF2-40B4-BE49-F238E27FC236}">
                    <a16:creationId xmlns:a16="http://schemas.microsoft.com/office/drawing/2014/main" id="{2D4E00AD-B022-7D4C-BAAD-FB4E0253A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0" y="1676400"/>
                <a:ext cx="1219200" cy="609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521" name="Shape 392">
                <a:extLst>
                  <a:ext uri="{FF2B5EF4-FFF2-40B4-BE49-F238E27FC236}">
                    <a16:creationId xmlns:a16="http://schemas.microsoft.com/office/drawing/2014/main" id="{5A67E1A0-E1A0-B14D-B5C5-F1AC1EAC4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600" y="1371600"/>
                <a:ext cx="1219200" cy="609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08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8CCEFE3-5ADE-6647-9062-A2115BA11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7400925"/>
            <a:ext cx="182562" cy="18256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9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5094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1509" name="Shape 359">
            <a:extLst>
              <a:ext uri="{FF2B5EF4-FFF2-40B4-BE49-F238E27FC236}">
                <a16:creationId xmlns:a16="http://schemas.microsoft.com/office/drawing/2014/main" id="{510B85A5-B801-5A4B-96E9-5A9ADA008E74}"/>
              </a:ext>
            </a:extLst>
          </p:cNvPr>
          <p:cNvSpPr txBox="1">
            <a:spLocks/>
          </p:cNvSpPr>
          <p:nvPr/>
        </p:nvSpPr>
        <p:spPr bwMode="auto">
          <a:xfrm>
            <a:off x="131763" y="736600"/>
            <a:ext cx="97948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021F40"/>
                </a:solidFill>
                <a:latin typeface="Calibri" panose="020F0502020204030204" pitchFamily="34" charset="0"/>
                <a:sym typeface="Nunito" charset="0"/>
              </a:rPr>
              <a:t>Hypo</a:t>
            </a:r>
            <a:r>
              <a:rPr lang="en-CA" altLang="en-US" sz="3200">
                <a:solidFill>
                  <a:srgbClr val="021F40"/>
                </a:solidFill>
                <a:latin typeface="Calibri" panose="020F0502020204030204" pitchFamily="34" charset="0"/>
                <a:sym typeface="Nunito" charset="0"/>
              </a:rPr>
              <a:t>thetico</a:t>
            </a:r>
            <a:r>
              <a:rPr lang="en-US" altLang="en-US" sz="3200">
                <a:solidFill>
                  <a:srgbClr val="021F40"/>
                </a:solidFill>
                <a:latin typeface="Calibri" panose="020F0502020204030204" pitchFamily="34" charset="0"/>
                <a:sym typeface="Nunito" charset="0"/>
              </a:rPr>
              <a:t>-Deductive Model of the Scientific Method</a:t>
            </a: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E2DE6968-9564-5644-8C3F-399495632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7335838"/>
            <a:ext cx="1506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bg1"/>
                </a:solidFill>
                <a:latin typeface="Andale Mono" panose="020B0509000000000004" pitchFamily="49" charset="0"/>
              </a:rPr>
              <a:t>Background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77AF0-8202-264D-9EE1-23F519AC1408}"/>
              </a:ext>
            </a:extLst>
          </p:cNvPr>
          <p:cNvSpPr txBox="1"/>
          <p:nvPr/>
        </p:nvSpPr>
        <p:spPr>
          <a:xfrm>
            <a:off x="131763" y="6719858"/>
            <a:ext cx="7906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distinction between </a:t>
            </a:r>
            <a:r>
              <a:rPr lang="en-US" u="sng" dirty="0"/>
              <a:t>Confirmatory studies</a:t>
            </a:r>
            <a:r>
              <a:rPr lang="en-US" dirty="0"/>
              <a:t> vs </a:t>
            </a:r>
            <a:r>
              <a:rPr lang="en-US" u="sng" dirty="0"/>
              <a:t>Exploratory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19891</TotalTime>
  <Words>2037</Words>
  <Application>Microsoft Macintosh PowerPoint</Application>
  <PresentationFormat>Custom</PresentationFormat>
  <Paragraphs>437</Paragraphs>
  <Slides>73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ＭＳ Ｐゴシック</vt:lpstr>
      <vt:lpstr>Andale Mono</vt:lpstr>
      <vt:lpstr>Arial</vt:lpstr>
      <vt:lpstr>Calibri</vt:lpstr>
      <vt:lpstr>Courier New</vt:lpstr>
      <vt:lpstr>Inconsolata</vt:lpstr>
      <vt:lpstr>Nunito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UBC Okanagan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UBCO User</dc:creator>
  <cp:lastModifiedBy>jpither</cp:lastModifiedBy>
  <cp:revision>328</cp:revision>
  <cp:lastPrinted>2019-11-15T17:25:53Z</cp:lastPrinted>
  <dcterms:created xsi:type="dcterms:W3CDTF">2012-08-27T20:36:43Z</dcterms:created>
  <dcterms:modified xsi:type="dcterms:W3CDTF">2019-11-19T21:18:46Z</dcterms:modified>
</cp:coreProperties>
</file>